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77" r:id="rId10"/>
    <p:sldId id="264" r:id="rId11"/>
    <p:sldId id="265" r:id="rId12"/>
    <p:sldId id="267" r:id="rId13"/>
    <p:sldId id="268" r:id="rId14"/>
    <p:sldId id="279" r:id="rId15"/>
    <p:sldId id="269" r:id="rId16"/>
    <p:sldId id="271" r:id="rId17"/>
    <p:sldId id="272" r:id="rId18"/>
    <p:sldId id="270" r:id="rId19"/>
    <p:sldId id="273" r:id="rId20"/>
    <p:sldId id="288" r:id="rId21"/>
    <p:sldId id="274" r:id="rId22"/>
    <p:sldId id="275" r:id="rId23"/>
    <p:sldId id="276" r:id="rId24"/>
    <p:sldId id="289" r:id="rId25"/>
    <p:sldId id="290" r:id="rId26"/>
    <p:sldId id="291" r:id="rId27"/>
    <p:sldId id="292" r:id="rId28"/>
    <p:sldId id="293" r:id="rId29"/>
    <p:sldId id="294" r:id="rId30"/>
    <p:sldId id="295" r:id="rId31"/>
    <p:sldId id="296"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75676" autoAdjust="0"/>
  </p:normalViewPr>
  <p:slideViewPr>
    <p:cSldViewPr>
      <p:cViewPr varScale="1">
        <p:scale>
          <a:sx n="55" d="100"/>
          <a:sy n="55" d="100"/>
        </p:scale>
        <p:origin x="-1806" y="-84"/>
      </p:cViewPr>
      <p:guideLst>
        <p:guide orient="horz" pos="2160"/>
        <p:guide pos="2880"/>
      </p:guideLst>
    </p:cSldViewPr>
  </p:slideViewPr>
  <p:outlineViewPr>
    <p:cViewPr>
      <p:scale>
        <a:sx n="33" d="100"/>
        <a:sy n="33" d="100"/>
      </p:scale>
      <p:origin x="0" y="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B7C92-4DEF-4B11-AE17-AE3EA00460EB}" type="datetimeFigureOut">
              <a:rPr lang="en-US" smtClean="0"/>
              <a:t>6/20/2016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63078C-05DC-47D1-936F-BF9E5EFE851C}" type="slidenum">
              <a:rPr lang="en-US" smtClean="0"/>
              <a:t>‹#›</a:t>
            </a:fld>
            <a:endParaRPr lang="en-US"/>
          </a:p>
        </p:txBody>
      </p:sp>
    </p:spTree>
    <p:extLst>
      <p:ext uri="{BB962C8B-B14F-4D97-AF65-F5344CB8AC3E}">
        <p14:creationId xmlns:p14="http://schemas.microsoft.com/office/powerpoint/2010/main" val="3466312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Introductory</a:t>
            </a:r>
            <a:r>
              <a:rPr lang="en-US" baseline="0" dirty="0" smtClean="0"/>
              <a:t> Videos:</a:t>
            </a:r>
          </a:p>
          <a:p>
            <a:pPr marL="171450" indent="-171450">
              <a:buFont typeface="Arial" panose="020B0604020202020204" pitchFamily="34" charset="0"/>
              <a:buChar char="•"/>
            </a:pPr>
            <a:r>
              <a:rPr lang="en-US" baseline="0" dirty="0" smtClean="0"/>
              <a:t>Intro to challenge: introduces the challenge</a:t>
            </a:r>
          </a:p>
          <a:p>
            <a:pPr marL="171450" indent="-171450">
              <a:buFont typeface="Arial" panose="020B0604020202020204" pitchFamily="34" charset="0"/>
              <a:buChar char="•"/>
            </a:pPr>
            <a:r>
              <a:rPr lang="en-US" baseline="0" dirty="0" smtClean="0"/>
              <a:t>Collisions 1-3: students should make observations on the front side of “Collision Questions” handout</a:t>
            </a:r>
          </a:p>
          <a:p>
            <a:pPr marL="628650" lvl="1" indent="-171450">
              <a:buFont typeface="Arial" panose="020B0604020202020204" pitchFamily="34" charset="0"/>
              <a:buChar char="•"/>
            </a:pPr>
            <a:r>
              <a:rPr lang="en-US" baseline="0" dirty="0" smtClean="0"/>
              <a:t>Strike Vehicle hits the Target Vehicle</a:t>
            </a:r>
          </a:p>
          <a:p>
            <a:pPr marL="628650" lvl="1" indent="-171450">
              <a:buFont typeface="Arial" panose="020B0604020202020204" pitchFamily="34" charset="0"/>
              <a:buChar char="•"/>
            </a:pPr>
            <a:r>
              <a:rPr lang="en-US" baseline="0" dirty="0" smtClean="0"/>
              <a:t>If you do not use the handout:</a:t>
            </a:r>
          </a:p>
          <a:p>
            <a:pPr marL="1085850" lvl="2" indent="-171450">
              <a:buFont typeface="Arial" panose="020B0604020202020204" pitchFamily="34" charset="0"/>
              <a:buChar char="•"/>
            </a:pPr>
            <a:r>
              <a:rPr lang="en-US" baseline="0" dirty="0" smtClean="0"/>
              <a:t>Prompt the students to observe movement of both vehicles before, during, and after the collisions, then discuss.</a:t>
            </a:r>
          </a:p>
          <a:p>
            <a:pPr marL="171450" indent="-171450">
              <a:buFont typeface="Arial" panose="020B0604020202020204" pitchFamily="34" charset="0"/>
              <a:buChar char="•"/>
            </a:pPr>
            <a:r>
              <a:rPr lang="en-US" baseline="0" dirty="0" smtClean="0"/>
              <a:t>Impact Info: students record observations on back side of “Collision Questions” handout</a:t>
            </a:r>
          </a:p>
          <a:p>
            <a:pPr marL="628650" lvl="1" indent="-171450">
              <a:buFont typeface="Arial" panose="020B0604020202020204" pitchFamily="34" charset="0"/>
              <a:buChar char="•"/>
            </a:pPr>
            <a:r>
              <a:rPr lang="en-US" baseline="0" dirty="0" smtClean="0"/>
              <a:t>Strike Vehicle hits the Target Vehicle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you do not use the handout: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Prompt students to observe movement of both vehicles before, during, and after the collisions, then discuss.</a:t>
            </a:r>
          </a:p>
          <a:p>
            <a:pPr marL="1085850" lvl="2" indent="-171450">
              <a:buFont typeface="Arial" panose="020B0604020202020204" pitchFamily="34" charset="0"/>
              <a:buChar char="•"/>
            </a:pPr>
            <a:r>
              <a:rPr lang="en-US" baseline="0" dirty="0" smtClean="0"/>
              <a:t>Discussion points: </a:t>
            </a:r>
          </a:p>
          <a:p>
            <a:pPr marL="1543050" lvl="3" indent="-171450">
              <a:buFont typeface="Arial" panose="020B0604020202020204" pitchFamily="34" charset="0"/>
              <a:buChar char="•"/>
            </a:pPr>
            <a:r>
              <a:rPr lang="en-US" baseline="0" dirty="0" smtClean="0"/>
              <a:t>What did you see/hear during the front impact collision?</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What did you see/hear during the side impact collision?</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What are some constraints faced by engineers when modeling collisions in a lab?</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Optional videos: These videos show more car accidents involving vehicles of different sizes.</a:t>
            </a:r>
          </a:p>
          <a:p>
            <a:pPr marL="171450" indent="-171450">
              <a:buFont typeface="Arial" panose="020B0604020202020204" pitchFamily="34" charset="0"/>
              <a:buChar char="•"/>
            </a:pPr>
            <a:r>
              <a:rPr lang="en-US" baseline="0" dirty="0" smtClean="0"/>
              <a:t>After viewing these videos, ask students how vehicle size affects damage in an accident.</a:t>
            </a:r>
          </a:p>
          <a:p>
            <a:pPr marL="628650" lvl="1" indent="-171450">
              <a:buFont typeface="Arial" panose="020B0604020202020204" pitchFamily="34" charset="0"/>
              <a:buChar char="•"/>
            </a:pPr>
            <a:r>
              <a:rPr lang="en-US" baseline="0" dirty="0" smtClean="0"/>
              <a:t>Students can relate this information to large trucks hitting cars, as in the challenge.</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2</a:t>
            </a:fld>
            <a:endParaRPr lang="en-US"/>
          </a:p>
        </p:txBody>
      </p:sp>
    </p:spTree>
    <p:extLst>
      <p:ext uri="{BB962C8B-B14F-4D97-AF65-F5344CB8AC3E}">
        <p14:creationId xmlns:p14="http://schemas.microsoft.com/office/powerpoint/2010/main" val="625728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information to be recorded in “Facts/Observations” and “Constraints/Limitations” sections</a:t>
            </a:r>
          </a:p>
          <a:p>
            <a:endParaRPr lang="en-US" dirty="0" smtClean="0"/>
          </a:p>
          <a:p>
            <a:r>
              <a:rPr lang="en-US" dirty="0" smtClean="0"/>
              <a:t>Key points from Mayor:</a:t>
            </a:r>
          </a:p>
          <a:p>
            <a:pPr marL="171450" indent="-171450">
              <a:buFont typeface="Arial" panose="020B0604020202020204" pitchFamily="34" charset="0"/>
              <a:buChar char="•"/>
            </a:pPr>
            <a:r>
              <a:rPr lang="en-US" dirty="0" smtClean="0"/>
              <a:t>Town is bordered</a:t>
            </a:r>
            <a:r>
              <a:rPr lang="en-US" baseline="0" dirty="0" smtClean="0"/>
              <a:t> by a river and farmland</a:t>
            </a:r>
          </a:p>
          <a:p>
            <a:pPr marL="171450" indent="-171450">
              <a:buFont typeface="Arial" panose="020B0604020202020204" pitchFamily="34" charset="0"/>
              <a:buChar char="•"/>
            </a:pPr>
            <a:r>
              <a:rPr lang="en-US" baseline="0" dirty="0" smtClean="0"/>
              <a:t>Car factory has been an economic benefit to town</a:t>
            </a:r>
          </a:p>
          <a:p>
            <a:pPr marL="628650" lvl="1" indent="-171450">
              <a:buFont typeface="Arial" panose="020B0604020202020204" pitchFamily="34" charset="0"/>
              <a:buChar char="•"/>
            </a:pPr>
            <a:r>
              <a:rPr lang="en-US" baseline="0" dirty="0" smtClean="0"/>
              <a:t>Distribution center opened South of town last year</a:t>
            </a:r>
          </a:p>
          <a:p>
            <a:pPr marL="628650" lvl="1" indent="-171450">
              <a:buFont typeface="Arial" panose="020B0604020202020204" pitchFamily="34" charset="0"/>
              <a:buChar char="•"/>
            </a:pPr>
            <a:r>
              <a:rPr lang="en-US" baseline="0" dirty="0" smtClean="0"/>
              <a:t>Increased truck traffic as trucks leave loaded with parts</a:t>
            </a:r>
          </a:p>
          <a:p>
            <a:pPr marL="628650" lvl="1" indent="-171450">
              <a:buFont typeface="Arial" panose="020B0604020202020204" pitchFamily="34" charset="0"/>
              <a:buChar char="•"/>
            </a:pPr>
            <a:r>
              <a:rPr lang="en-US" baseline="0" dirty="0" smtClean="0"/>
              <a:t>Car warehouse has on-ramp directly to highway</a:t>
            </a:r>
          </a:p>
          <a:p>
            <a:pPr marL="171450" indent="-171450">
              <a:buFont typeface="Arial" panose="020B0604020202020204" pitchFamily="34" charset="0"/>
              <a:buChar char="•"/>
            </a:pPr>
            <a:r>
              <a:rPr lang="en-US" baseline="0" dirty="0" smtClean="0"/>
              <a:t>Trucks are hitting cars from behind</a:t>
            </a:r>
          </a:p>
          <a:p>
            <a:pPr marL="171450" indent="-171450">
              <a:buFont typeface="Arial" panose="020B0604020202020204" pitchFamily="34" charset="0"/>
              <a:buChar char="•"/>
            </a:pPr>
            <a:r>
              <a:rPr lang="en-US" baseline="0" dirty="0" smtClean="0"/>
              <a:t>No light at intersection, left turn yields (stops) to wait but most trucks turn left</a:t>
            </a:r>
          </a:p>
          <a:p>
            <a:endParaRPr lang="en-US" dirty="0" smtClean="0"/>
          </a:p>
          <a:p>
            <a:r>
              <a:rPr lang="en-US" dirty="0" smtClean="0"/>
              <a:t>Key</a:t>
            </a:r>
            <a:r>
              <a:rPr lang="en-US" baseline="0" dirty="0" smtClean="0"/>
              <a:t> points from Police Chief:</a:t>
            </a:r>
          </a:p>
          <a:p>
            <a:pPr marL="171450" indent="-171450">
              <a:buFont typeface="Arial" panose="020B0604020202020204" pitchFamily="34" charset="0"/>
              <a:buChar char="•"/>
            </a:pPr>
            <a:r>
              <a:rPr lang="en-US" dirty="0" smtClean="0"/>
              <a:t>Amount</a:t>
            </a:r>
            <a:r>
              <a:rPr lang="en-US" baseline="0" dirty="0" smtClean="0"/>
              <a:t> and severity of accidents have increased in past year</a:t>
            </a:r>
          </a:p>
          <a:p>
            <a:pPr marL="628650" lvl="1" indent="-171450">
              <a:buFont typeface="Arial" panose="020B0604020202020204" pitchFamily="34" charset="0"/>
              <a:buChar char="•"/>
            </a:pPr>
            <a:r>
              <a:rPr lang="en-US" baseline="0" dirty="0" smtClean="0"/>
              <a:t>This year there were 2 fatalities</a:t>
            </a:r>
          </a:p>
          <a:p>
            <a:pPr marL="171450" indent="-171450">
              <a:buFont typeface="Arial" panose="020B0604020202020204" pitchFamily="34" charset="0"/>
              <a:buChar char="•"/>
            </a:pPr>
            <a:r>
              <a:rPr lang="en-US" dirty="0" smtClean="0"/>
              <a:t>Collisions occurring when car is waiting to turn left and</a:t>
            </a:r>
            <a:r>
              <a:rPr lang="en-US" baseline="0" dirty="0" smtClean="0"/>
              <a:t> is hit from behind by a truck</a:t>
            </a:r>
          </a:p>
          <a:p>
            <a:pPr marL="171450" indent="-171450">
              <a:buFont typeface="Arial" panose="020B0604020202020204" pitchFamily="34" charset="0"/>
              <a:buChar char="•"/>
            </a:pPr>
            <a:r>
              <a:rPr lang="en-US" baseline="0" dirty="0" smtClean="0"/>
              <a:t>This year, majority of car accidents are severe and further away from site of collision</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11</a:t>
            </a:fld>
            <a:endParaRPr lang="en-US"/>
          </a:p>
        </p:txBody>
      </p:sp>
    </p:spTree>
    <p:extLst>
      <p:ext uri="{BB962C8B-B14F-4D97-AF65-F5344CB8AC3E}">
        <p14:creationId xmlns:p14="http://schemas.microsoft.com/office/powerpoint/2010/main" val="1480557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should share responses to the questions above based on information they recorded in their organizer</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12</a:t>
            </a:fld>
            <a:endParaRPr lang="en-US"/>
          </a:p>
        </p:txBody>
      </p:sp>
    </p:spTree>
    <p:extLst>
      <p:ext uri="{BB962C8B-B14F-4D97-AF65-F5344CB8AC3E}">
        <p14:creationId xmlns:p14="http://schemas.microsoft.com/office/powerpoint/2010/main" val="2124050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Existing scientific knowledge</a:t>
            </a:r>
            <a:r>
              <a:rPr lang="en-US" baseline="0" dirty="0" smtClean="0"/>
              <a:t> needed (examples):</a:t>
            </a:r>
          </a:p>
          <a:p>
            <a:pPr marL="171450" indent="-171450">
              <a:buFont typeface="Arial" panose="020B0604020202020204" pitchFamily="34" charset="0"/>
              <a:buChar char="•"/>
            </a:pPr>
            <a:r>
              <a:rPr lang="en-US" baseline="0" dirty="0" smtClean="0"/>
              <a:t>Speed, velocity, and acceleration</a:t>
            </a:r>
          </a:p>
          <a:p>
            <a:pPr marL="171450" indent="-171450">
              <a:buFont typeface="Arial" panose="020B0604020202020204" pitchFamily="34" charset="0"/>
              <a:buChar char="•"/>
            </a:pPr>
            <a:r>
              <a:rPr lang="en-US" baseline="0" dirty="0" smtClean="0"/>
              <a:t>Momentum</a:t>
            </a:r>
          </a:p>
          <a:p>
            <a:pPr marL="171450" indent="-171450">
              <a:buFont typeface="Arial" panose="020B0604020202020204" pitchFamily="34" charset="0"/>
              <a:buChar char="•"/>
            </a:pPr>
            <a:r>
              <a:rPr lang="en-US" baseline="0" dirty="0" smtClean="0"/>
              <a:t>Newton’s Laws of Physics</a:t>
            </a:r>
          </a:p>
          <a:p>
            <a:pPr marL="628650" lvl="1" indent="-171450">
              <a:buFont typeface="Arial" panose="020B0604020202020204" pitchFamily="34" charset="0"/>
              <a:buChar char="•"/>
            </a:pPr>
            <a:r>
              <a:rPr lang="en-US" baseline="0" dirty="0" smtClean="0"/>
              <a:t>1</a:t>
            </a:r>
            <a:r>
              <a:rPr lang="en-US" baseline="30000" dirty="0" smtClean="0"/>
              <a:t>st</a:t>
            </a:r>
            <a:r>
              <a:rPr lang="en-US" baseline="0" dirty="0" smtClean="0"/>
              <a:t> Law: Law of inertia</a:t>
            </a:r>
          </a:p>
          <a:p>
            <a:pPr marL="628650" lvl="1" indent="-171450">
              <a:buFont typeface="Arial" panose="020B0604020202020204" pitchFamily="34" charset="0"/>
              <a:buChar char="•"/>
            </a:pPr>
            <a:r>
              <a:rPr lang="en-US" baseline="0" dirty="0" smtClean="0"/>
              <a:t>2</a:t>
            </a:r>
            <a:r>
              <a:rPr lang="en-US" baseline="30000" dirty="0" smtClean="0"/>
              <a:t>nd</a:t>
            </a:r>
            <a:r>
              <a:rPr lang="en-US" baseline="0" dirty="0" smtClean="0"/>
              <a:t> Law: F = ma </a:t>
            </a:r>
          </a:p>
          <a:p>
            <a:pPr marL="628650" lvl="1" indent="-171450">
              <a:buFont typeface="Arial" panose="020B0604020202020204" pitchFamily="34" charset="0"/>
              <a:buChar char="•"/>
            </a:pPr>
            <a:r>
              <a:rPr lang="en-US" baseline="0" dirty="0" smtClean="0"/>
              <a:t>3</a:t>
            </a:r>
            <a:r>
              <a:rPr lang="en-US" baseline="30000" dirty="0" smtClean="0"/>
              <a:t>rd</a:t>
            </a:r>
            <a:r>
              <a:rPr lang="en-US" baseline="0" dirty="0" smtClean="0"/>
              <a:t> Law: Action-reaction force pairs</a:t>
            </a:r>
          </a:p>
          <a:p>
            <a:pPr marL="171450" indent="-171450">
              <a:buFont typeface="Arial" panose="020B0604020202020204" pitchFamily="34" charset="0"/>
              <a:buChar char="•"/>
            </a:pPr>
            <a:r>
              <a:rPr lang="en-US" baseline="0" dirty="0" smtClean="0"/>
              <a:t>Kinetic and potential energy</a:t>
            </a:r>
          </a:p>
          <a:p>
            <a:pPr marL="171450" indent="-171450">
              <a:buFont typeface="Arial" panose="020B0604020202020204" pitchFamily="34" charset="0"/>
              <a:buChar char="•"/>
            </a:pPr>
            <a:r>
              <a:rPr lang="en-US" baseline="0" dirty="0" smtClean="0"/>
              <a:t>Law of Conservation of Energy</a:t>
            </a:r>
          </a:p>
          <a:p>
            <a:pPr marL="171450" indent="-171450">
              <a:buFont typeface="Arial" panose="020B0604020202020204" pitchFamily="34" charset="0"/>
              <a:buChar char="•"/>
            </a:pPr>
            <a:r>
              <a:rPr lang="en-US" baseline="0" dirty="0" smtClean="0"/>
              <a:t>Work</a:t>
            </a:r>
          </a:p>
          <a:p>
            <a:pPr marL="171450" indent="-171450">
              <a:buFont typeface="Arial" panose="020B0604020202020204" pitchFamily="34" charset="0"/>
              <a:buChar char="•"/>
            </a:pPr>
            <a:r>
              <a:rPr lang="en-US" baseline="0" dirty="0" smtClean="0"/>
              <a:t>Force</a:t>
            </a:r>
          </a:p>
          <a:p>
            <a:pPr marL="171450" indent="-171450">
              <a:buFont typeface="Arial" panose="020B0604020202020204" pitchFamily="34" charset="0"/>
              <a:buChar char="•"/>
            </a:pPr>
            <a:r>
              <a:rPr lang="en-US" baseline="0" dirty="0" smtClean="0"/>
              <a:t>Friction</a:t>
            </a:r>
          </a:p>
          <a:p>
            <a:endParaRPr lang="en-US" baseline="0" dirty="0" smtClean="0"/>
          </a:p>
          <a:p>
            <a:r>
              <a:rPr lang="en-US" baseline="0" dirty="0" smtClean="0"/>
              <a:t>Possible solutions:</a:t>
            </a:r>
          </a:p>
          <a:p>
            <a:pPr marL="171450" indent="-171450">
              <a:buFont typeface="Arial" panose="020B0604020202020204" pitchFamily="34" charset="0"/>
              <a:buChar char="•"/>
            </a:pPr>
            <a:r>
              <a:rPr lang="en-US" baseline="0" dirty="0" smtClean="0"/>
              <a:t>Students will have many ideas – using limitations of BUDGET (very low) and TIME (very little), help them narrow down suggestions.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Guide conversation to the ideas of limiting WEIGHT (mass) and/or SPEED.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Do not allow students to propose solution YET – just narrow down where they are going to focus efforts.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Additional research is needed to determine values for speed and/or mass limits, they cannot be obscure.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13</a:t>
            </a:fld>
            <a:endParaRPr lang="en-US"/>
          </a:p>
        </p:txBody>
      </p:sp>
    </p:spTree>
    <p:extLst>
      <p:ext uri="{BB962C8B-B14F-4D97-AF65-F5344CB8AC3E}">
        <p14:creationId xmlns:p14="http://schemas.microsoft.com/office/powerpoint/2010/main" val="2626116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one:</a:t>
            </a:r>
          </a:p>
          <a:p>
            <a:endParaRPr lang="en-US" dirty="0" smtClean="0"/>
          </a:p>
          <a:p>
            <a:pPr marL="171450" indent="-171450">
              <a:buFont typeface="Arial" panose="020B0604020202020204" pitchFamily="34" charset="0"/>
              <a:buChar char="•"/>
            </a:pPr>
            <a:r>
              <a:rPr lang="en-US" dirty="0" smtClean="0"/>
              <a:t>Expanded</a:t>
            </a:r>
            <a:r>
              <a:rPr lang="en-US" baseline="0" dirty="0" smtClean="0"/>
              <a:t> Version:</a:t>
            </a:r>
            <a:endParaRPr lang="en-US" dirty="0" smtClean="0"/>
          </a:p>
          <a:p>
            <a:pPr marL="628650" lvl="1" indent="-171450">
              <a:buFont typeface="Arial" panose="020B0604020202020204" pitchFamily="34" charset="0"/>
              <a:buChar char="•"/>
            </a:pPr>
            <a:r>
              <a:rPr lang="en-US" dirty="0" smtClean="0"/>
              <a:t>If you want to test</a:t>
            </a:r>
            <a:r>
              <a:rPr lang="en-US" baseline="0" dirty="0" smtClean="0"/>
              <a:t> 3 speeds and 3 masses, use slides 15-23 (blue background)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Abridged Version:</a:t>
            </a:r>
          </a:p>
          <a:p>
            <a:pPr marL="628650" lvl="1" indent="-171450">
              <a:buFont typeface="Arial" panose="020B0604020202020204" pitchFamily="34" charset="0"/>
              <a:buChar char="•"/>
            </a:pPr>
            <a:r>
              <a:rPr lang="en-US" baseline="0" dirty="0" smtClean="0"/>
              <a:t>If you want to test 2 speeds and 2 masses, use slides 24-32 (orange background)</a:t>
            </a:r>
            <a:endParaRPr lang="en-US" dirty="0" smtClean="0"/>
          </a:p>
          <a:p>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14</a:t>
            </a:fld>
            <a:endParaRPr lang="en-US"/>
          </a:p>
        </p:txBody>
      </p:sp>
    </p:spTree>
    <p:extLst>
      <p:ext uri="{BB962C8B-B14F-4D97-AF65-F5344CB8AC3E}">
        <p14:creationId xmlns:p14="http://schemas.microsoft.com/office/powerpoint/2010/main" val="2320716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setup, all ramps</a:t>
            </a:r>
            <a:r>
              <a:rPr lang="en-US" baseline="0" dirty="0" smtClean="0"/>
              <a:t> will be set up the same. Two groups can share each ramp (one group on either side).</a:t>
            </a:r>
            <a:endParaRPr lang="en-US" dirty="0" smtClean="0"/>
          </a:p>
          <a:p>
            <a:endParaRPr lang="en-US" dirty="0" smtClean="0"/>
          </a:p>
          <a:p>
            <a:r>
              <a:rPr lang="en-US" dirty="0" smtClean="0"/>
              <a:t>Students should measure the height</a:t>
            </a:r>
            <a:r>
              <a:rPr lang="en-US" baseline="0" dirty="0" smtClean="0"/>
              <a:t> of their ramp at the highest point. They should check their ramps before each trial to ensure that this height remains consistent throughout the experiment, because if the height changes, that means that the ramp angle has also changed. If the height changes, they need to adjust the board to return to the starting height.</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15</a:t>
            </a:fld>
            <a:endParaRPr lang="en-US"/>
          </a:p>
        </p:txBody>
      </p:sp>
    </p:spTree>
    <p:extLst>
      <p:ext uri="{BB962C8B-B14F-4D97-AF65-F5344CB8AC3E}">
        <p14:creationId xmlns:p14="http://schemas.microsoft.com/office/powerpoint/2010/main" val="2704256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Students should share their responses to the questions. Discussion points are below.</a:t>
            </a:r>
          </a:p>
          <a:p>
            <a:pPr marL="171450" indent="-171450">
              <a:buFont typeface="Arial" panose="020B0604020202020204" pitchFamily="34" charset="0"/>
              <a:buChar char="•"/>
            </a:pPr>
            <a:r>
              <a:rPr lang="en-US" dirty="0" smtClean="0"/>
              <a:t>How can we model different truck speeds?</a:t>
            </a:r>
          </a:p>
          <a:p>
            <a:pPr marL="628650" lvl="1" indent="-171450">
              <a:buFont typeface="Arial" panose="020B0604020202020204" pitchFamily="34" charset="0"/>
              <a:buChar char="•"/>
            </a:pPr>
            <a:r>
              <a:rPr lang="en-US" dirty="0" smtClean="0"/>
              <a:t>Because</a:t>
            </a:r>
            <a:r>
              <a:rPr lang="en-US" baseline="0" dirty="0" smtClean="0"/>
              <a:t> of gravity and acceleration, the truck will gain speed as it comes down the ramp. The longer it is on the ramp, the more time it will be able to accelerate, and thus, the faster its speed.</a:t>
            </a:r>
          </a:p>
          <a:p>
            <a:pPr marL="628650" lvl="1" indent="-171450">
              <a:buFont typeface="Arial" panose="020B0604020202020204" pitchFamily="34" charset="0"/>
              <a:buChar char="•"/>
            </a:pPr>
            <a:r>
              <a:rPr lang="en-US" baseline="0" dirty="0" smtClean="0"/>
              <a:t>Because of potential energy, the truck will have more energy if it starts from a higher position on the ramp.</a:t>
            </a:r>
          </a:p>
          <a:p>
            <a:pPr marL="1085850" lvl="2" indent="-171450">
              <a:buFont typeface="Arial" panose="020B0604020202020204" pitchFamily="34" charset="0"/>
              <a:buChar char="•"/>
            </a:pPr>
            <a:r>
              <a:rPr lang="en-US" baseline="0" dirty="0" smtClean="0"/>
              <a:t>The law of conservation of energy states that energy cannot be created or destroyed, only transformed.</a:t>
            </a:r>
          </a:p>
          <a:p>
            <a:pPr marL="1085850" lvl="2" indent="-171450">
              <a:buFont typeface="Arial" panose="020B0604020202020204" pitchFamily="34" charset="0"/>
              <a:buChar char="•"/>
            </a:pPr>
            <a:r>
              <a:rPr lang="en-US" baseline="0" dirty="0" smtClean="0"/>
              <a:t>Potential energy is converted to kinetic energy, and thus, a truck with constant mass that has a greater height (more potential energy) at the top of the ramp will have a greater speed (more kinetic energy) at the bottom of the ramp</a:t>
            </a:r>
          </a:p>
          <a:p>
            <a:pPr marL="914400" lvl="2"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How can we model different truck masses?</a:t>
            </a:r>
          </a:p>
          <a:p>
            <a:pPr marL="628650" lvl="1" indent="-171450">
              <a:buFont typeface="Arial" panose="020B0604020202020204" pitchFamily="34" charset="0"/>
              <a:buChar char="•"/>
            </a:pPr>
            <a:r>
              <a:rPr lang="en-US" dirty="0" smtClean="0"/>
              <a:t>We can add</a:t>
            </a:r>
            <a:r>
              <a:rPr lang="en-US" baseline="0" dirty="0" smtClean="0"/>
              <a:t> mass to the bed of the truck to weigh it down</a:t>
            </a:r>
          </a:p>
          <a:p>
            <a:pPr marL="628650" lvl="1" indent="-171450">
              <a:buFont typeface="Arial" panose="020B0604020202020204" pitchFamily="34" charset="0"/>
              <a:buChar char="•"/>
            </a:pPr>
            <a:r>
              <a:rPr lang="en-US" baseline="0" dirty="0" smtClean="0"/>
              <a:t>You do NOT need to change the design of the truck, it is designed to hold extra load in its bed</a:t>
            </a:r>
          </a:p>
          <a:p>
            <a:pPr marL="457200" lvl="1"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How can we test both variables (speed and mass) and still have a valid experiment?</a:t>
            </a:r>
          </a:p>
          <a:p>
            <a:pPr marL="628650" lvl="1" indent="-171450">
              <a:buFont typeface="Arial" panose="020B0604020202020204" pitchFamily="34" charset="0"/>
              <a:buChar char="•"/>
            </a:pPr>
            <a:r>
              <a:rPr lang="en-US" dirty="0" smtClean="0"/>
              <a:t>Students</a:t>
            </a:r>
            <a:r>
              <a:rPr lang="en-US" baseline="0" dirty="0" smtClean="0"/>
              <a:t> will actually be conducting two experiments at once</a:t>
            </a:r>
          </a:p>
          <a:p>
            <a:pPr marL="628650" lvl="1" indent="-171450">
              <a:buFont typeface="Arial" panose="020B0604020202020204" pitchFamily="34" charset="0"/>
              <a:buChar char="•"/>
            </a:pPr>
            <a:r>
              <a:rPr lang="en-US" baseline="0" dirty="0" smtClean="0"/>
              <a:t>The experiment is valid because they will test all possible combinations of speed and mass, which is like doing two experiments</a:t>
            </a:r>
          </a:p>
          <a:p>
            <a:pPr marL="1085850" lvl="2" indent="-171450">
              <a:buFont typeface="Arial" panose="020B0604020202020204" pitchFamily="34" charset="0"/>
              <a:buChar char="•"/>
            </a:pPr>
            <a:r>
              <a:rPr lang="en-US" baseline="0" dirty="0" smtClean="0"/>
              <a:t>Test same mass at high, mid, low speed</a:t>
            </a:r>
          </a:p>
          <a:p>
            <a:pPr marL="1085850" lvl="2" indent="-171450">
              <a:buFont typeface="Arial" panose="020B0604020202020204" pitchFamily="34" charset="0"/>
              <a:buChar char="•"/>
            </a:pPr>
            <a:r>
              <a:rPr lang="en-US" baseline="0" dirty="0" smtClean="0"/>
              <a:t>Test same speed with high, mid, low mass</a:t>
            </a:r>
          </a:p>
          <a:p>
            <a:pPr marL="914400" lvl="2"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What is the dependent/responding variable?</a:t>
            </a:r>
          </a:p>
          <a:p>
            <a:pPr marL="628650" lvl="1" indent="-171450">
              <a:buFont typeface="Arial" panose="020B0604020202020204" pitchFamily="34" charset="0"/>
              <a:buChar char="•"/>
            </a:pPr>
            <a:r>
              <a:rPr lang="en-US" dirty="0" smtClean="0"/>
              <a:t>Distance that</a:t>
            </a:r>
            <a:r>
              <a:rPr lang="en-US" baseline="0" dirty="0" smtClean="0"/>
              <a:t> the car travels after being hit by the truck</a:t>
            </a:r>
          </a:p>
          <a:p>
            <a:pPr marL="1085850" lvl="2" indent="-171450">
              <a:buFont typeface="Arial" panose="020B0604020202020204" pitchFamily="34" charset="0"/>
              <a:buChar char="•"/>
            </a:pPr>
            <a:r>
              <a:rPr lang="en-US" baseline="0" dirty="0" smtClean="0"/>
              <a:t>Remember, greater distance means greater damage</a:t>
            </a:r>
          </a:p>
          <a:p>
            <a:pPr marL="914400" lvl="2"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What variables should be controlled?</a:t>
            </a:r>
          </a:p>
          <a:p>
            <a:pPr marL="628650" lvl="1" indent="-171450">
              <a:buFont typeface="Arial" panose="020B0604020202020204" pitchFamily="34" charset="0"/>
              <a:buChar char="•"/>
            </a:pPr>
            <a:r>
              <a:rPr lang="en-US" dirty="0" smtClean="0"/>
              <a:t>All variables besides truck mass,</a:t>
            </a:r>
            <a:r>
              <a:rPr lang="en-US" baseline="0" dirty="0" smtClean="0"/>
              <a:t> release </a:t>
            </a:r>
            <a:r>
              <a:rPr lang="en-US" dirty="0" smtClean="0"/>
              <a:t>height, and distance car travels after</a:t>
            </a:r>
            <a:r>
              <a:rPr lang="en-US" baseline="0" dirty="0" smtClean="0"/>
              <a:t> impact</a:t>
            </a:r>
            <a:r>
              <a:rPr lang="en-US" dirty="0" smtClean="0"/>
              <a:t> should be controlled. This includes, but is not limited to:</a:t>
            </a:r>
          </a:p>
          <a:p>
            <a:pPr marL="1085850" lvl="2" indent="-171450">
              <a:buFont typeface="Arial" panose="020B0604020202020204" pitchFamily="34" charset="0"/>
              <a:buChar char="•"/>
            </a:pPr>
            <a:r>
              <a:rPr lang="en-US" dirty="0" smtClean="0"/>
              <a:t>Ramp angle</a:t>
            </a:r>
          </a:p>
          <a:p>
            <a:pPr marL="1085850" lvl="2" indent="-171450">
              <a:buFont typeface="Arial" panose="020B0604020202020204" pitchFamily="34" charset="0"/>
              <a:buChar char="•"/>
            </a:pPr>
            <a:r>
              <a:rPr lang="en-US" dirty="0" smtClean="0"/>
              <a:t>Truck release technique</a:t>
            </a:r>
          </a:p>
          <a:p>
            <a:pPr marL="1085850" lvl="2" indent="-171450">
              <a:buFont typeface="Arial" panose="020B0604020202020204" pitchFamily="34" charset="0"/>
              <a:buChar char="•"/>
            </a:pPr>
            <a:r>
              <a:rPr lang="en-US" dirty="0" smtClean="0"/>
              <a:t>Mass of car</a:t>
            </a:r>
          </a:p>
          <a:p>
            <a:pPr marL="1085850" lvl="2" indent="-171450">
              <a:buFont typeface="Arial" panose="020B0604020202020204" pitchFamily="34" charset="0"/>
              <a:buChar char="•"/>
            </a:pPr>
            <a:r>
              <a:rPr lang="en-US" dirty="0" smtClean="0"/>
              <a:t>Starting point of measurement for car distance</a:t>
            </a:r>
          </a:p>
          <a:p>
            <a:pPr marL="1085850" lvl="2"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16</a:t>
            </a:fld>
            <a:endParaRPr lang="en-US"/>
          </a:p>
        </p:txBody>
      </p:sp>
    </p:spTree>
    <p:extLst>
      <p:ext uri="{BB962C8B-B14F-4D97-AF65-F5344CB8AC3E}">
        <p14:creationId xmlns:p14="http://schemas.microsoft.com/office/powerpoint/2010/main" val="1649601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Emphasize</a:t>
            </a:r>
            <a:r>
              <a:rPr lang="en-US" baseline="0" dirty="0" smtClean="0"/>
              <a:t> the importance of using data to come up with a solution to the problem</a:t>
            </a:r>
          </a:p>
          <a:p>
            <a:pPr marL="171450" indent="-171450">
              <a:buFont typeface="Arial" panose="020B0604020202020204" pitchFamily="34" charset="0"/>
              <a:buChar char="•"/>
            </a:pPr>
            <a:r>
              <a:rPr lang="en-US" baseline="0" dirty="0" smtClean="0"/>
              <a:t>Students will need to test 9 combinations (3 speeds x 3 masses = 9 total combinations)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Momentum is a product of mass and velocity. P = mv</a:t>
            </a:r>
          </a:p>
          <a:p>
            <a:pPr marL="628650" lvl="1" indent="-171450">
              <a:buFont typeface="Arial" panose="020B0604020202020204" pitchFamily="34" charset="0"/>
              <a:buChar char="•"/>
            </a:pPr>
            <a:r>
              <a:rPr lang="en-US" baseline="0" dirty="0" smtClean="0"/>
              <a:t>When the truck’s mass increases, the truck’s momentum should also increase</a:t>
            </a:r>
          </a:p>
          <a:p>
            <a:pPr marL="628650" lvl="1" indent="-171450">
              <a:buFont typeface="Arial" panose="020B0604020202020204" pitchFamily="34" charset="0"/>
              <a:buChar char="•"/>
            </a:pPr>
            <a:r>
              <a:rPr lang="en-US" baseline="0" dirty="0" smtClean="0"/>
              <a:t>When the truck’s speed increases, the truck’s momentum should also increase</a:t>
            </a:r>
          </a:p>
          <a:p>
            <a:pPr marL="1085850" lvl="2" indent="-171450">
              <a:buFont typeface="Arial" panose="020B0604020202020204" pitchFamily="34" charset="0"/>
              <a:buChar char="•"/>
            </a:pPr>
            <a:r>
              <a:rPr lang="en-US" baseline="0" dirty="0" smtClean="0"/>
              <a:t>Students will determine whether mass and speed affect distance the car is pushed, or if mass OR speed has a greater effect. </a:t>
            </a:r>
          </a:p>
          <a:p>
            <a:pPr marL="1085850" lvl="2" indent="-171450">
              <a:buFont typeface="Arial" panose="020B0604020202020204" pitchFamily="34" charset="0"/>
              <a:buChar char="•"/>
            </a:pPr>
            <a:r>
              <a:rPr lang="en-US" baseline="0" dirty="0" smtClean="0"/>
              <a:t>They will use this information to propose a mass limit, speed limit, or both.</a:t>
            </a:r>
          </a:p>
        </p:txBody>
      </p:sp>
      <p:sp>
        <p:nvSpPr>
          <p:cNvPr id="4" name="Slide Number Placeholder 3"/>
          <p:cNvSpPr>
            <a:spLocks noGrp="1"/>
          </p:cNvSpPr>
          <p:nvPr>
            <p:ph type="sldNum" sz="quarter" idx="10"/>
          </p:nvPr>
        </p:nvSpPr>
        <p:spPr/>
        <p:txBody>
          <a:bodyPr/>
          <a:lstStyle/>
          <a:p>
            <a:fld id="{8F63078C-05DC-47D1-936F-BF9E5EFE851C}" type="slidenum">
              <a:rPr lang="en-US" smtClean="0"/>
              <a:t>17</a:t>
            </a:fld>
            <a:endParaRPr lang="en-US"/>
          </a:p>
        </p:txBody>
      </p:sp>
    </p:spTree>
    <p:extLst>
      <p:ext uri="{BB962C8B-B14F-4D97-AF65-F5344CB8AC3E}">
        <p14:creationId xmlns:p14="http://schemas.microsoft.com/office/powerpoint/2010/main" val="112026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should mark from the front of the truck’s bumper</a:t>
            </a:r>
            <a:r>
              <a:rPr lang="en-US" baseline="0" dirty="0" smtClean="0"/>
              <a:t> to indicate one truck length. Then, they can just line up the bumper with the line they drew for each trial at that release height.</a:t>
            </a:r>
          </a:p>
          <a:p>
            <a:pPr marL="171450" indent="-171450">
              <a:buFont typeface="Arial" panose="020B0604020202020204" pitchFamily="34" charset="0"/>
              <a:buChar char="•"/>
            </a:pPr>
            <a:r>
              <a:rPr lang="en-US" baseline="0" dirty="0" smtClean="0"/>
              <a:t>Use mass kits, or other small objects with fixed mass, to load the truck. The car’s mass remains constant.</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18</a:t>
            </a:fld>
            <a:endParaRPr lang="en-US"/>
          </a:p>
        </p:txBody>
      </p:sp>
    </p:spTree>
    <p:extLst>
      <p:ext uri="{BB962C8B-B14F-4D97-AF65-F5344CB8AC3E}">
        <p14:creationId xmlns:p14="http://schemas.microsoft.com/office/powerpoint/2010/main" val="2189804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will need to </a:t>
            </a:r>
            <a:r>
              <a:rPr lang="en-US" baseline="0" dirty="0" smtClean="0"/>
              <a:t>run program “Accident Challenge” for this experiment</a:t>
            </a:r>
          </a:p>
          <a:p>
            <a:pPr marL="628650" lvl="1" indent="-171450">
              <a:buFont typeface="Arial" panose="020B0604020202020204" pitchFamily="34" charset="0"/>
              <a:buChar char="•"/>
            </a:pPr>
            <a:r>
              <a:rPr lang="en-US" baseline="0" dirty="0" smtClean="0"/>
              <a:t>This program will calculate and display the truck’s speed on the brick</a:t>
            </a:r>
            <a:endParaRPr lang="en-US" dirty="0" smtClean="0"/>
          </a:p>
          <a:p>
            <a:pPr marL="171450" indent="-171450">
              <a:buFont typeface="Arial" panose="020B0604020202020204" pitchFamily="34" charset="0"/>
              <a:buChar char="•"/>
            </a:pPr>
            <a:r>
              <a:rPr lang="en-US" dirty="0" smtClean="0"/>
              <a:t>The car will</a:t>
            </a:r>
            <a:r>
              <a:rPr lang="en-US" baseline="0" dirty="0" smtClean="0"/>
              <a:t> say “start” and “stop” to acknowledge when it crosses the tape lines</a:t>
            </a:r>
          </a:p>
          <a:p>
            <a:pPr marL="628650" lvl="1" indent="-171450">
              <a:buFont typeface="Arial" panose="020B0604020202020204" pitchFamily="34" charset="0"/>
              <a:buChar char="•"/>
            </a:pPr>
            <a:r>
              <a:rPr lang="en-US" baseline="0" dirty="0" smtClean="0"/>
              <a:t>Students must listen carefully to make sure both are said at the appropriate times</a:t>
            </a:r>
          </a:p>
          <a:p>
            <a:pPr marL="628650" lvl="1" indent="-171450">
              <a:buFont typeface="Arial" panose="020B0604020202020204" pitchFamily="34" charset="0"/>
              <a:buChar char="•"/>
            </a:pPr>
            <a:r>
              <a:rPr lang="en-US" baseline="0" dirty="0" smtClean="0"/>
              <a:t>If they are not said at appropriate times, then that trial is invalid and should be repeated</a:t>
            </a:r>
          </a:p>
          <a:p>
            <a:pPr marL="171450" indent="-171450">
              <a:buFont typeface="Arial" panose="020B0604020202020204" pitchFamily="34" charset="0"/>
              <a:buChar char="•"/>
            </a:pPr>
            <a:r>
              <a:rPr lang="en-US" dirty="0" smtClean="0"/>
              <a:t>The speed should remain fairly</a:t>
            </a:r>
            <a:r>
              <a:rPr lang="en-US" baseline="0" dirty="0" smtClean="0"/>
              <a:t> constant for any trials conducted from the same height, regardless of truck mass</a:t>
            </a:r>
          </a:p>
          <a:p>
            <a:pPr marL="171450" indent="-171450">
              <a:buFont typeface="Arial" panose="020B0604020202020204" pitchFamily="34" charset="0"/>
              <a:buChar char="•"/>
            </a:pPr>
            <a:r>
              <a:rPr lang="en-US" baseline="0" dirty="0" smtClean="0"/>
              <a:t>Use “Simulation </a:t>
            </a:r>
            <a:r>
              <a:rPr lang="en-US" baseline="0" dirty="0" err="1" smtClean="0"/>
              <a:t>Data_Expanded</a:t>
            </a:r>
            <a:r>
              <a:rPr lang="en-US" baseline="0" dirty="0" smtClean="0"/>
              <a:t>” data table handout to collect data for truck speed and car distance</a:t>
            </a:r>
          </a:p>
          <a:p>
            <a:pPr marL="628650" lvl="1" indent="-171450">
              <a:buFont typeface="Arial" panose="020B0604020202020204" pitchFamily="34" charset="0"/>
              <a:buChar char="•"/>
            </a:pPr>
            <a:r>
              <a:rPr lang="en-US" baseline="0" dirty="0" smtClean="0"/>
              <a:t>Students will do three trials each for all nine mass/speed combinations</a:t>
            </a:r>
          </a:p>
          <a:p>
            <a:pPr marL="628650" lvl="1" indent="-171450">
              <a:buFont typeface="Arial" panose="020B0604020202020204" pitchFamily="34" charset="0"/>
              <a:buChar char="•"/>
            </a:pPr>
            <a:r>
              <a:rPr lang="en-US" baseline="0" dirty="0" smtClean="0"/>
              <a:t>Car distance should be measured in cm</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19</a:t>
            </a:fld>
            <a:endParaRPr lang="en-US"/>
          </a:p>
        </p:txBody>
      </p:sp>
    </p:spTree>
    <p:extLst>
      <p:ext uri="{BB962C8B-B14F-4D97-AF65-F5344CB8AC3E}">
        <p14:creationId xmlns:p14="http://schemas.microsoft.com/office/powerpoint/2010/main" val="1550390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calculate scale factor, use the following ratio:</a:t>
            </a:r>
          </a:p>
          <a:p>
            <a:pPr marL="171450" indent="-171450">
              <a:buFont typeface="Arial" panose="020B0604020202020204" pitchFamily="34" charset="0"/>
              <a:buChar char="•"/>
            </a:pPr>
            <a:r>
              <a:rPr lang="en-US" baseline="0" dirty="0" smtClean="0"/>
              <a:t>40 mph / (highest simulation speed) m/s = X mph / 1 m/s</a:t>
            </a:r>
          </a:p>
          <a:p>
            <a:pPr marL="628650" lvl="1" indent="-171450">
              <a:buFont typeface="Arial" panose="020B0604020202020204" pitchFamily="34" charset="0"/>
              <a:buChar char="•"/>
            </a:pPr>
            <a:r>
              <a:rPr lang="en-US" baseline="0" dirty="0" smtClean="0"/>
              <a:t>Solve for X</a:t>
            </a:r>
          </a:p>
          <a:p>
            <a:pPr marL="171450" indent="-171450">
              <a:buFont typeface="Arial" panose="020B0604020202020204" pitchFamily="34" charset="0"/>
              <a:buChar char="•"/>
            </a:pPr>
            <a:r>
              <a:rPr lang="en-US" baseline="0" dirty="0" smtClean="0"/>
              <a:t>Students will multiply their simulation speeds (in m/s) by X to convert them to a real-life speed in mph</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20</a:t>
            </a:fld>
            <a:endParaRPr lang="en-US"/>
          </a:p>
        </p:txBody>
      </p:sp>
    </p:spTree>
    <p:extLst>
      <p:ext uri="{BB962C8B-B14F-4D97-AF65-F5344CB8AC3E}">
        <p14:creationId xmlns:p14="http://schemas.microsoft.com/office/powerpoint/2010/main" val="2503600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Engineering: Using</a:t>
            </a:r>
            <a:r>
              <a:rPr lang="en-US" baseline="0" dirty="0" smtClean="0"/>
              <a:t> science and technology to design, build, or develop a solution to a problem</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3</a:t>
            </a:fld>
            <a:endParaRPr lang="en-US"/>
          </a:p>
        </p:txBody>
      </p:sp>
    </p:spTree>
    <p:extLst>
      <p:ext uri="{BB962C8B-B14F-4D97-AF65-F5344CB8AC3E}">
        <p14:creationId xmlns:p14="http://schemas.microsoft.com/office/powerpoint/2010/main" val="2142980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can use graphing programs (Google</a:t>
            </a:r>
            <a:r>
              <a:rPr lang="en-US" baseline="0" dirty="0" smtClean="0"/>
              <a:t> Sheets, Microsoft Excel, etc.) or make graphs by hand</a:t>
            </a:r>
          </a:p>
          <a:p>
            <a:pPr marL="171450" indent="-171450">
              <a:buFont typeface="Arial" panose="020B0604020202020204" pitchFamily="34" charset="0"/>
              <a:buChar char="•"/>
            </a:pPr>
            <a:r>
              <a:rPr lang="en-US" baseline="0" dirty="0" smtClean="0"/>
              <a:t>For bar graph: </a:t>
            </a:r>
          </a:p>
          <a:p>
            <a:pPr marL="628650" lvl="1" indent="-171450">
              <a:buFont typeface="Arial" panose="020B0604020202020204" pitchFamily="34" charset="0"/>
              <a:buChar char="•"/>
            </a:pPr>
            <a:r>
              <a:rPr lang="en-US" baseline="0" dirty="0" smtClean="0"/>
              <a:t>Calculate and graph the average car distance for each truck condition (speed/mass combo)</a:t>
            </a:r>
          </a:p>
          <a:p>
            <a:pPr marL="628650" lvl="1" indent="-171450">
              <a:buFont typeface="Arial" panose="020B0604020202020204" pitchFamily="34" charset="0"/>
              <a:buChar char="•"/>
            </a:pPr>
            <a:r>
              <a:rPr lang="en-US" baseline="0" dirty="0" smtClean="0"/>
              <a:t>Manipulated variable (x-axis) is truck conditions (mass/speed combo) – there will be nine conditions</a:t>
            </a:r>
          </a:p>
          <a:p>
            <a:pPr marL="628650" lvl="1" indent="-171450">
              <a:buFont typeface="Arial" panose="020B0604020202020204" pitchFamily="34" charset="0"/>
              <a:buChar char="•"/>
            </a:pPr>
            <a:r>
              <a:rPr lang="en-US" baseline="0" dirty="0" smtClean="0"/>
              <a:t>Responding variable (y-axis) is car distance</a:t>
            </a:r>
          </a:p>
          <a:p>
            <a:pPr marL="171450" indent="-171450">
              <a:buFont typeface="Arial" panose="020B0604020202020204" pitchFamily="34" charset="0"/>
              <a:buChar char="•"/>
            </a:pPr>
            <a:r>
              <a:rPr lang="en-US" dirty="0" smtClean="0"/>
              <a:t>After</a:t>
            </a:r>
            <a:r>
              <a:rPr lang="en-US" baseline="0" dirty="0" smtClean="0"/>
              <a:t> bar graph is made, students identify the tallest bar, representing the distance of the car that was pushed the farthest</a:t>
            </a:r>
          </a:p>
          <a:p>
            <a:pPr marL="628650" lvl="1" indent="-171450">
              <a:buFont typeface="Arial" panose="020B0604020202020204" pitchFamily="34" charset="0"/>
              <a:buChar char="•"/>
            </a:pPr>
            <a:r>
              <a:rPr lang="en-US" baseline="0" dirty="0" smtClean="0"/>
              <a:t>Note the speed and mass combo that lead to this tallest bar</a:t>
            </a:r>
          </a:p>
          <a:p>
            <a:pPr marL="1085850" lvl="2" indent="-171450">
              <a:buFont typeface="Arial" panose="020B0604020202020204" pitchFamily="34" charset="0"/>
              <a:buChar char="•"/>
            </a:pPr>
            <a:r>
              <a:rPr lang="en-US" baseline="0" dirty="0" smtClean="0"/>
              <a:t>(teacher hint: the tallest bar should be one of the high speed conditions, but may not be the heaviest load)</a:t>
            </a:r>
          </a:p>
          <a:p>
            <a:pPr marL="628650" lvl="1" indent="-171450">
              <a:buFont typeface="Arial" panose="020B0604020202020204" pitchFamily="34" charset="0"/>
              <a:buChar char="•"/>
            </a:pPr>
            <a:r>
              <a:rPr lang="en-US" baseline="0" dirty="0" smtClean="0"/>
              <a:t>The speed (release height) that resulted in tallest bar is “target speed”</a:t>
            </a:r>
          </a:p>
          <a:p>
            <a:pPr marL="628650" lvl="1" indent="-171450">
              <a:buFont typeface="Arial" panose="020B0604020202020204" pitchFamily="34" charset="0"/>
              <a:buChar char="•"/>
            </a:pPr>
            <a:r>
              <a:rPr lang="en-US" baseline="0" dirty="0" smtClean="0"/>
              <a:t>The mass that resulted in the tallest bar is “target mass”</a:t>
            </a:r>
          </a:p>
          <a:p>
            <a:pPr marL="171450" indent="-171450">
              <a:buFont typeface="Arial" panose="020B0604020202020204" pitchFamily="34" charset="0"/>
              <a:buChar char="•"/>
            </a:pPr>
            <a:r>
              <a:rPr lang="en-US" dirty="0" smtClean="0"/>
              <a:t>Target Speed:</a:t>
            </a:r>
          </a:p>
          <a:p>
            <a:pPr marL="628650" lvl="1" indent="-171450">
              <a:buFont typeface="Arial" panose="020B0604020202020204" pitchFamily="34" charset="0"/>
              <a:buChar char="•"/>
            </a:pPr>
            <a:r>
              <a:rPr lang="en-US" dirty="0" smtClean="0"/>
              <a:t>Create a scatterplot (x-y</a:t>
            </a:r>
            <a:r>
              <a:rPr lang="en-US" baseline="0" dirty="0" smtClean="0"/>
              <a:t> graph) that compares mass vs. distance </a:t>
            </a:r>
            <a:r>
              <a:rPr lang="en-US" u="sng" baseline="0" dirty="0" smtClean="0"/>
              <a:t>for that speed only</a:t>
            </a:r>
            <a:r>
              <a:rPr lang="en-US" u="none" baseline="0" dirty="0" smtClean="0"/>
              <a:t> (all three masses when truck released at chosen height)</a:t>
            </a:r>
            <a:endParaRPr lang="en-US" u="sng" baseline="0" dirty="0" smtClean="0"/>
          </a:p>
          <a:p>
            <a:pPr marL="628650" lvl="1" indent="-171450">
              <a:buFont typeface="Arial" panose="020B0604020202020204" pitchFamily="34" charset="0"/>
              <a:buChar char="•"/>
            </a:pPr>
            <a:r>
              <a:rPr lang="en-US" u="none" baseline="0" dirty="0" smtClean="0"/>
              <a:t>There will be THREE points on the graph</a:t>
            </a:r>
          </a:p>
          <a:p>
            <a:pPr marL="1085850" lvl="2" indent="-171450">
              <a:buFont typeface="Arial" panose="020B0604020202020204" pitchFamily="34" charset="0"/>
              <a:buChar char="•"/>
            </a:pPr>
            <a:r>
              <a:rPr lang="en-US" u="none" baseline="0" dirty="0" smtClean="0"/>
              <a:t>Mass is manipulated variable (x-axis)</a:t>
            </a:r>
          </a:p>
          <a:p>
            <a:pPr marL="1085850" lvl="2" indent="-171450">
              <a:buFont typeface="Arial" panose="020B0604020202020204" pitchFamily="34" charset="0"/>
              <a:buChar char="•"/>
            </a:pPr>
            <a:r>
              <a:rPr lang="en-US" u="none" baseline="0" dirty="0" smtClean="0"/>
              <a:t>Car distance is dependent variable (y-axis)</a:t>
            </a:r>
            <a:endParaRPr lang="en-US" u="sng" dirty="0" smtClean="0"/>
          </a:p>
          <a:p>
            <a:pPr marL="171450" indent="-171450">
              <a:buFont typeface="Arial" panose="020B0604020202020204" pitchFamily="34" charset="0"/>
              <a:buChar char="•"/>
            </a:pPr>
            <a:r>
              <a:rPr lang="en-US" dirty="0" smtClean="0"/>
              <a:t>Target Mass:</a:t>
            </a:r>
          </a:p>
          <a:p>
            <a:pPr marL="628650" lvl="1" indent="-171450">
              <a:buFont typeface="Arial" panose="020B0604020202020204" pitchFamily="34" charset="0"/>
              <a:buChar char="•"/>
            </a:pPr>
            <a:r>
              <a:rPr lang="en-US" dirty="0" smtClean="0"/>
              <a:t>Create a scatterplot (x-y</a:t>
            </a:r>
            <a:r>
              <a:rPr lang="en-US" baseline="0" dirty="0" smtClean="0"/>
              <a:t> graph) that compares speed vs. distance </a:t>
            </a:r>
            <a:r>
              <a:rPr lang="en-US" u="sng" baseline="0" dirty="0" smtClean="0"/>
              <a:t>for that mass only</a:t>
            </a:r>
            <a:r>
              <a:rPr lang="en-US" u="none" baseline="0" dirty="0" smtClean="0"/>
              <a:t> (all three speeds/release height for the truck with chosen mass)</a:t>
            </a:r>
            <a:endParaRPr lang="en-US" u="sng" baseline="0" dirty="0" smtClean="0"/>
          </a:p>
          <a:p>
            <a:pPr marL="628650" lvl="1" indent="-171450">
              <a:buFont typeface="Arial" panose="020B0604020202020204" pitchFamily="34" charset="0"/>
              <a:buChar char="•"/>
            </a:pPr>
            <a:r>
              <a:rPr lang="en-US" u="none" baseline="0" dirty="0" smtClean="0"/>
              <a:t>There will be THREE points on the graph</a:t>
            </a:r>
          </a:p>
          <a:p>
            <a:pPr marL="1085850" lvl="2" indent="-171450">
              <a:buFont typeface="Arial" panose="020B0604020202020204" pitchFamily="34" charset="0"/>
              <a:buChar char="•"/>
            </a:pPr>
            <a:r>
              <a:rPr lang="en-US" u="none" baseline="0" dirty="0" smtClean="0"/>
              <a:t>Mass is manipulated variable (x-axis)</a:t>
            </a:r>
          </a:p>
          <a:p>
            <a:pPr marL="1085850" lvl="2" indent="-171450">
              <a:buFont typeface="Arial" panose="020B0604020202020204" pitchFamily="34" charset="0"/>
              <a:buChar char="•"/>
            </a:pPr>
            <a:r>
              <a:rPr lang="en-US" u="none" baseline="0" dirty="0" smtClean="0"/>
              <a:t>Car distance is dependent variable (y-axis)</a:t>
            </a:r>
            <a:endParaRPr lang="en-US" u="sng" dirty="0" smtClean="0"/>
          </a:p>
          <a:p>
            <a:pPr marL="171450" indent="-171450">
              <a:buFont typeface="Arial" panose="020B0604020202020204" pitchFamily="34" charset="0"/>
              <a:buChar char="•"/>
            </a:pPr>
            <a:r>
              <a:rPr lang="en-US" dirty="0" smtClean="0"/>
              <a:t>(Teacher hint):</a:t>
            </a:r>
            <a:r>
              <a:rPr lang="en-US" baseline="0" dirty="0" smtClean="0"/>
              <a:t> </a:t>
            </a:r>
            <a:r>
              <a:rPr lang="en-US" dirty="0" smtClean="0"/>
              <a:t>The scatterplots should show</a:t>
            </a:r>
            <a:r>
              <a:rPr lang="en-US" baseline="0" dirty="0" smtClean="0"/>
              <a:t> a trend (direct relationship) for speed vs. distance, but NO trend should be seen for mass vs. distance</a:t>
            </a:r>
          </a:p>
          <a:p>
            <a:pPr marL="628650" lvl="1" indent="-171450">
              <a:buFont typeface="Arial" panose="020B0604020202020204" pitchFamily="34" charset="0"/>
              <a:buChar char="•"/>
            </a:pPr>
            <a:r>
              <a:rPr lang="en-US" baseline="0" dirty="0" smtClean="0"/>
              <a:t>A.K.A. Students should see that increasing truck speed increases the car distance, but truck mass has no effect on car distance</a:t>
            </a:r>
            <a:endParaRPr lang="en-US" dirty="0" smtClean="0"/>
          </a:p>
        </p:txBody>
      </p:sp>
      <p:sp>
        <p:nvSpPr>
          <p:cNvPr id="4" name="Slide Number Placeholder 3"/>
          <p:cNvSpPr>
            <a:spLocks noGrp="1"/>
          </p:cNvSpPr>
          <p:nvPr>
            <p:ph type="sldNum" sz="quarter" idx="10"/>
          </p:nvPr>
        </p:nvSpPr>
        <p:spPr/>
        <p:txBody>
          <a:bodyPr/>
          <a:lstStyle/>
          <a:p>
            <a:fld id="{8F63078C-05DC-47D1-936F-BF9E5EFE851C}" type="slidenum">
              <a:rPr lang="en-US" smtClean="0"/>
              <a:t>21</a:t>
            </a:fld>
            <a:endParaRPr lang="en-US"/>
          </a:p>
        </p:txBody>
      </p:sp>
    </p:spTree>
    <p:extLst>
      <p:ext uri="{BB962C8B-B14F-4D97-AF65-F5344CB8AC3E}">
        <p14:creationId xmlns:p14="http://schemas.microsoft.com/office/powerpoint/2010/main" val="3671888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should determine</a:t>
            </a:r>
            <a:r>
              <a:rPr lang="en-US" baseline="0" dirty="0" smtClean="0"/>
              <a:t> bar height levels that indicate severity of damage</a:t>
            </a:r>
          </a:p>
          <a:p>
            <a:pPr marL="628650" lvl="1" indent="-171450">
              <a:buFont typeface="Arial" panose="020B0604020202020204" pitchFamily="34" charset="0"/>
              <a:buChar char="•"/>
            </a:pPr>
            <a:r>
              <a:rPr lang="en-US" baseline="0" dirty="0" smtClean="0"/>
              <a:t>There should be few fatal accidents (1-2 maximum)</a:t>
            </a:r>
          </a:p>
          <a:p>
            <a:pPr marL="628650" lvl="1" indent="-171450">
              <a:buFont typeface="Arial" panose="020B0604020202020204" pitchFamily="34" charset="0"/>
              <a:buChar char="•"/>
            </a:pPr>
            <a:r>
              <a:rPr lang="en-US" baseline="0" dirty="0" smtClean="0"/>
              <a:t>The remaining accidents should be classified as major or minor damage</a:t>
            </a:r>
          </a:p>
          <a:p>
            <a:pPr marL="171450" indent="-171450">
              <a:buFont typeface="Arial" panose="020B0604020202020204" pitchFamily="34" charset="0"/>
              <a:buChar char="•"/>
            </a:pPr>
            <a:r>
              <a:rPr lang="en-US" dirty="0" smtClean="0"/>
              <a:t>The</a:t>
            </a:r>
            <a:r>
              <a:rPr lang="en-US" baseline="0" dirty="0" smtClean="0"/>
              <a:t> tallest bar (should be one of the high speed trucks, mass may vary) represents the conditions that will most likely lead to fatal accidents</a:t>
            </a:r>
          </a:p>
          <a:p>
            <a:pPr marL="171450" indent="-171450">
              <a:buFont typeface="Arial" panose="020B0604020202020204" pitchFamily="34" charset="0"/>
              <a:buChar char="•"/>
            </a:pPr>
            <a:r>
              <a:rPr lang="en-US" baseline="0" dirty="0" smtClean="0"/>
              <a:t>Truck speed has a greater impact on car distance than truck mass</a:t>
            </a:r>
          </a:p>
          <a:p>
            <a:pPr marL="628650" lvl="1" indent="-171450">
              <a:buFont typeface="Arial" panose="020B0604020202020204" pitchFamily="34" charset="0"/>
              <a:buChar char="•"/>
            </a:pPr>
            <a:r>
              <a:rPr lang="en-US" baseline="0" dirty="0" smtClean="0"/>
              <a:t>This is because of the Law of Conservation of Energy and Kinetic Energy</a:t>
            </a:r>
          </a:p>
          <a:p>
            <a:pPr marL="1085850" lvl="2" indent="-171450">
              <a:buFont typeface="Arial" panose="020B0604020202020204" pitchFamily="34" charset="0"/>
              <a:buChar char="•"/>
            </a:pPr>
            <a:r>
              <a:rPr lang="en-US" baseline="0" dirty="0" smtClean="0"/>
              <a:t>Trucks with higher speed (higher release height) have more energy</a:t>
            </a:r>
          </a:p>
          <a:p>
            <a:pPr marL="1085850" lvl="2" indent="-171450">
              <a:buFont typeface="Arial" panose="020B0604020202020204" pitchFamily="34" charset="0"/>
              <a:buChar char="•"/>
            </a:pPr>
            <a:r>
              <a:rPr lang="en-US" baseline="0" dirty="0" smtClean="0"/>
              <a:t>This energy is transferred to the car</a:t>
            </a:r>
          </a:p>
          <a:p>
            <a:pPr marL="1085850" lvl="2" indent="-171450">
              <a:buFont typeface="Arial" panose="020B0604020202020204" pitchFamily="34" charset="0"/>
              <a:buChar char="•"/>
            </a:pPr>
            <a:r>
              <a:rPr lang="en-US" baseline="0" dirty="0" smtClean="0"/>
              <a:t>Speed has a greater impact because KE = ½ m v</a:t>
            </a:r>
            <a:r>
              <a:rPr lang="en-US" baseline="30000" dirty="0" smtClean="0"/>
              <a:t>2</a:t>
            </a:r>
            <a:r>
              <a:rPr lang="en-US" baseline="0" dirty="0" smtClean="0"/>
              <a:t>, so increases to velocity (speed) will lead to a greater increase in energy than any changes made to mass, since velocity is squared when calculating kinetic energy</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22</a:t>
            </a:fld>
            <a:endParaRPr lang="en-US"/>
          </a:p>
        </p:txBody>
      </p:sp>
    </p:spTree>
    <p:extLst>
      <p:ext uri="{BB962C8B-B14F-4D97-AF65-F5344CB8AC3E}">
        <p14:creationId xmlns:p14="http://schemas.microsoft.com/office/powerpoint/2010/main" val="2914354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(Teacher</a:t>
            </a:r>
            <a:r>
              <a:rPr lang="en-US" baseline="0" dirty="0" smtClean="0"/>
              <a:t> hint): Students should propose a SPEED LIMIT, but not a mass limit</a:t>
            </a:r>
          </a:p>
          <a:p>
            <a:pPr marL="628650" lvl="1" indent="-171450">
              <a:buFont typeface="Arial" panose="020B0604020202020204" pitchFamily="34" charset="0"/>
              <a:buChar char="•"/>
            </a:pPr>
            <a:r>
              <a:rPr lang="en-US" baseline="0" dirty="0" smtClean="0"/>
              <a:t>Data must be used to support proposal (there must be scientific reasoning for solution proposed)</a:t>
            </a:r>
          </a:p>
          <a:p>
            <a:pPr marL="628650" lvl="1" indent="-171450">
              <a:buFont typeface="Arial" panose="020B0604020202020204" pitchFamily="34" charset="0"/>
              <a:buChar char="•"/>
            </a:pPr>
            <a:r>
              <a:rPr lang="en-US" baseline="0" dirty="0" smtClean="0"/>
              <a:t>Students should use the converted speed (in mph) that they calculated previously to propose their speed limits</a:t>
            </a:r>
          </a:p>
          <a:p>
            <a:pPr marL="628650" lvl="1" indent="-171450">
              <a:buFont typeface="Arial" panose="020B0604020202020204" pitchFamily="34" charset="0"/>
              <a:buChar char="•"/>
            </a:pPr>
            <a:r>
              <a:rPr lang="en-US" baseline="0" dirty="0" smtClean="0"/>
              <a:t>The proposed solution should maximize efficiency while increasing safety</a:t>
            </a:r>
          </a:p>
          <a:p>
            <a:pPr marL="1085850" lvl="2" indent="-171450">
              <a:buFont typeface="Arial" panose="020B0604020202020204" pitchFamily="34" charset="0"/>
              <a:buChar char="•"/>
            </a:pPr>
            <a:r>
              <a:rPr lang="en-US" baseline="0" dirty="0" smtClean="0"/>
              <a:t>For example, students should propose a speed limit that is the highest speed that only leads to minor accidents.</a:t>
            </a:r>
          </a:p>
          <a:p>
            <a:pPr marL="1085850" lvl="2" indent="-171450">
              <a:buFont typeface="Arial" panose="020B0604020202020204" pitchFamily="34" charset="0"/>
              <a:buChar char="•"/>
            </a:pPr>
            <a:r>
              <a:rPr lang="en-US" baseline="0" dirty="0" smtClean="0"/>
              <a:t>Students should not make any proposals that they cannot defend with their data.</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23</a:t>
            </a:fld>
            <a:endParaRPr lang="en-US"/>
          </a:p>
        </p:txBody>
      </p:sp>
    </p:spTree>
    <p:extLst>
      <p:ext uri="{BB962C8B-B14F-4D97-AF65-F5344CB8AC3E}">
        <p14:creationId xmlns:p14="http://schemas.microsoft.com/office/powerpoint/2010/main" val="3558756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setup, there</a:t>
            </a:r>
            <a:r>
              <a:rPr lang="en-US" baseline="0" dirty="0" smtClean="0"/>
              <a:t> will be two</a:t>
            </a:r>
            <a:r>
              <a:rPr lang="en-US" dirty="0" smtClean="0"/>
              <a:t> ramp heights: low and high</a:t>
            </a:r>
            <a:r>
              <a:rPr lang="en-US" baseline="0" dirty="0" smtClean="0"/>
              <a:t>. Groups will use both ramps to manipulate the speed of their truck.</a:t>
            </a:r>
            <a:endParaRPr lang="en-US" dirty="0" smtClean="0"/>
          </a:p>
          <a:p>
            <a:endParaRPr lang="en-US" dirty="0" smtClean="0"/>
          </a:p>
          <a:p>
            <a:r>
              <a:rPr lang="en-US" dirty="0" smtClean="0"/>
              <a:t>Students should measure the height</a:t>
            </a:r>
            <a:r>
              <a:rPr lang="en-US" baseline="0" dirty="0" smtClean="0"/>
              <a:t> of each ramp at the highest point. They should check the ramps before each trial to ensure that this height remains consistent throughout the experiment, because if the height changes, that means that the ramp angle has also changed. If the height changes, they need to adjust the board to return to the starting height.</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24</a:t>
            </a:fld>
            <a:endParaRPr lang="en-US"/>
          </a:p>
        </p:txBody>
      </p:sp>
    </p:spTree>
    <p:extLst>
      <p:ext uri="{BB962C8B-B14F-4D97-AF65-F5344CB8AC3E}">
        <p14:creationId xmlns:p14="http://schemas.microsoft.com/office/powerpoint/2010/main" val="2704256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Students should share their responses to the questions. Discussion points are below.</a:t>
            </a:r>
          </a:p>
          <a:p>
            <a:pPr marL="171450" indent="-171450">
              <a:buFont typeface="Arial" panose="020B0604020202020204" pitchFamily="34" charset="0"/>
              <a:buChar char="•"/>
            </a:pPr>
            <a:r>
              <a:rPr lang="en-US" dirty="0" smtClean="0"/>
              <a:t>How can we model different truck speeds?</a:t>
            </a:r>
          </a:p>
          <a:p>
            <a:pPr marL="628650" lvl="1" indent="-171450">
              <a:buFont typeface="Arial" panose="020B0604020202020204" pitchFamily="34" charset="0"/>
              <a:buChar char="•"/>
            </a:pPr>
            <a:r>
              <a:rPr lang="en-US" dirty="0" smtClean="0"/>
              <a:t>Because</a:t>
            </a:r>
            <a:r>
              <a:rPr lang="en-US" baseline="0" dirty="0" smtClean="0"/>
              <a:t> of gravity and acceleration, the truck will gain speed as it comes down the ramp. The longer it is on the ramp, the more time it will be able to accelerate, and thus, the faster its speed.</a:t>
            </a:r>
          </a:p>
          <a:p>
            <a:pPr marL="628650" lvl="1" indent="-171450">
              <a:buFont typeface="Arial" panose="020B0604020202020204" pitchFamily="34" charset="0"/>
              <a:buChar char="•"/>
            </a:pPr>
            <a:r>
              <a:rPr lang="en-US" baseline="0" dirty="0" smtClean="0"/>
              <a:t>Because of potential energy, the truck will have more energy if it starts from a higher position on the ramp.</a:t>
            </a:r>
          </a:p>
          <a:p>
            <a:pPr marL="1085850" lvl="2" indent="-171450">
              <a:buFont typeface="Arial" panose="020B0604020202020204" pitchFamily="34" charset="0"/>
              <a:buChar char="•"/>
            </a:pPr>
            <a:r>
              <a:rPr lang="en-US" baseline="0" dirty="0" smtClean="0"/>
              <a:t>The law of conservation of energy states that energy cannot be created or destroyed, only transformed.</a:t>
            </a:r>
          </a:p>
          <a:p>
            <a:pPr marL="1085850" lvl="2" indent="-171450">
              <a:buFont typeface="Arial" panose="020B0604020202020204" pitchFamily="34" charset="0"/>
              <a:buChar char="•"/>
            </a:pPr>
            <a:r>
              <a:rPr lang="en-US" baseline="0" dirty="0" smtClean="0"/>
              <a:t>Potential energy is converted to kinetic energy, and thus, a truck with constant mass that has a greater height (more potential energy) at the top of the ramp will have a greater speed (more kinetic energy) at the bottom of the ramp</a:t>
            </a:r>
          </a:p>
          <a:p>
            <a:pPr marL="914400" lvl="2"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How can we model different truck masses?</a:t>
            </a:r>
          </a:p>
          <a:p>
            <a:pPr marL="628650" lvl="1" indent="-171450">
              <a:buFont typeface="Arial" panose="020B0604020202020204" pitchFamily="34" charset="0"/>
              <a:buChar char="•"/>
            </a:pPr>
            <a:r>
              <a:rPr lang="en-US" dirty="0" smtClean="0"/>
              <a:t>We can add</a:t>
            </a:r>
            <a:r>
              <a:rPr lang="en-US" baseline="0" dirty="0" smtClean="0"/>
              <a:t> mass to the bed of the truck to weigh it down</a:t>
            </a:r>
          </a:p>
          <a:p>
            <a:pPr marL="628650" lvl="1" indent="-171450">
              <a:buFont typeface="Arial" panose="020B0604020202020204" pitchFamily="34" charset="0"/>
              <a:buChar char="•"/>
            </a:pPr>
            <a:r>
              <a:rPr lang="en-US" baseline="0" dirty="0" smtClean="0"/>
              <a:t>You do NOT need to change the design of the truck, it is designed to hold extra load in its bed</a:t>
            </a:r>
          </a:p>
          <a:p>
            <a:pPr marL="457200" lvl="1"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How can we test both variables (speed and mass) and still have a valid experiment?</a:t>
            </a:r>
          </a:p>
          <a:p>
            <a:pPr marL="628650" lvl="1" indent="-171450">
              <a:buFont typeface="Arial" panose="020B0604020202020204" pitchFamily="34" charset="0"/>
              <a:buChar char="•"/>
            </a:pPr>
            <a:r>
              <a:rPr lang="en-US" dirty="0" smtClean="0"/>
              <a:t>Students</a:t>
            </a:r>
            <a:r>
              <a:rPr lang="en-US" baseline="0" dirty="0" smtClean="0"/>
              <a:t> will actually be conducting two experiments at once</a:t>
            </a:r>
          </a:p>
          <a:p>
            <a:pPr marL="628650" lvl="1" indent="-171450">
              <a:buFont typeface="Arial" panose="020B0604020202020204" pitchFamily="34" charset="0"/>
              <a:buChar char="•"/>
            </a:pPr>
            <a:r>
              <a:rPr lang="en-US" baseline="0" dirty="0" smtClean="0"/>
              <a:t>The experiment is valid because they will test all possible combinations of speed and mass, which is like doing two experiments</a:t>
            </a:r>
          </a:p>
          <a:p>
            <a:pPr marL="1085850" lvl="2" indent="-171450">
              <a:buFont typeface="Arial" panose="020B0604020202020204" pitchFamily="34" charset="0"/>
              <a:buChar char="•"/>
            </a:pPr>
            <a:r>
              <a:rPr lang="en-US" baseline="0" dirty="0" smtClean="0"/>
              <a:t>Test same mass at high and low speed</a:t>
            </a:r>
          </a:p>
          <a:p>
            <a:pPr marL="1085850" lvl="2" indent="-171450">
              <a:buFont typeface="Arial" panose="020B0604020202020204" pitchFamily="34" charset="0"/>
              <a:buChar char="•"/>
            </a:pPr>
            <a:r>
              <a:rPr lang="en-US" baseline="0" dirty="0" smtClean="0"/>
              <a:t>Test same speed with high and low mass (full and empty truck)</a:t>
            </a:r>
          </a:p>
          <a:p>
            <a:pPr marL="914400" lvl="2"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What is the dependent/responding variable?</a:t>
            </a:r>
          </a:p>
          <a:p>
            <a:pPr marL="628650" lvl="1" indent="-171450">
              <a:buFont typeface="Arial" panose="020B0604020202020204" pitchFamily="34" charset="0"/>
              <a:buChar char="•"/>
            </a:pPr>
            <a:r>
              <a:rPr lang="en-US" dirty="0" smtClean="0"/>
              <a:t>Distance that</a:t>
            </a:r>
            <a:r>
              <a:rPr lang="en-US" baseline="0" dirty="0" smtClean="0"/>
              <a:t> the car travels after being hit by the truck</a:t>
            </a:r>
          </a:p>
          <a:p>
            <a:pPr marL="1085850" lvl="2" indent="-171450">
              <a:buFont typeface="Arial" panose="020B0604020202020204" pitchFamily="34" charset="0"/>
              <a:buChar char="•"/>
            </a:pPr>
            <a:r>
              <a:rPr lang="en-US" baseline="0" dirty="0" smtClean="0"/>
              <a:t>Remember, greater distance means greater damage</a:t>
            </a:r>
          </a:p>
          <a:p>
            <a:pPr marL="914400" lvl="2"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What variables should be controlled?</a:t>
            </a:r>
          </a:p>
          <a:p>
            <a:pPr marL="628650" lvl="1" indent="-171450">
              <a:buFont typeface="Arial" panose="020B0604020202020204" pitchFamily="34" charset="0"/>
              <a:buChar char="•"/>
            </a:pPr>
            <a:r>
              <a:rPr lang="en-US" dirty="0" smtClean="0"/>
              <a:t>All variables besides truck mass,</a:t>
            </a:r>
            <a:r>
              <a:rPr lang="en-US" baseline="0" dirty="0" smtClean="0"/>
              <a:t> release </a:t>
            </a:r>
            <a:r>
              <a:rPr lang="en-US" dirty="0" smtClean="0"/>
              <a:t>height, and distance car travels after</a:t>
            </a:r>
            <a:r>
              <a:rPr lang="en-US" baseline="0" dirty="0" smtClean="0"/>
              <a:t> impact</a:t>
            </a:r>
            <a:r>
              <a:rPr lang="en-US" dirty="0" smtClean="0"/>
              <a:t> should be controlled. This includes, but is not limited to:</a:t>
            </a:r>
          </a:p>
          <a:p>
            <a:pPr marL="1085850" lvl="2" indent="-171450">
              <a:buFont typeface="Arial" panose="020B0604020202020204" pitchFamily="34" charset="0"/>
              <a:buChar char="•"/>
            </a:pPr>
            <a:r>
              <a:rPr lang="en-US" dirty="0" smtClean="0"/>
              <a:t>Ramp angle</a:t>
            </a:r>
          </a:p>
          <a:p>
            <a:pPr marL="1085850" lvl="2" indent="-171450">
              <a:buFont typeface="Arial" panose="020B0604020202020204" pitchFamily="34" charset="0"/>
              <a:buChar char="•"/>
            </a:pPr>
            <a:r>
              <a:rPr lang="en-US" dirty="0" smtClean="0"/>
              <a:t>Truck release technique</a:t>
            </a:r>
          </a:p>
          <a:p>
            <a:pPr marL="1085850" lvl="2" indent="-171450">
              <a:buFont typeface="Arial" panose="020B0604020202020204" pitchFamily="34" charset="0"/>
              <a:buChar char="•"/>
            </a:pPr>
            <a:r>
              <a:rPr lang="en-US" dirty="0" smtClean="0"/>
              <a:t>Mass of car</a:t>
            </a:r>
          </a:p>
          <a:p>
            <a:pPr marL="1085850" lvl="2" indent="-171450">
              <a:buFont typeface="Arial" panose="020B0604020202020204" pitchFamily="34" charset="0"/>
              <a:buChar char="•"/>
            </a:pPr>
            <a:r>
              <a:rPr lang="en-US" dirty="0" smtClean="0"/>
              <a:t>Starting point of measurement for car distance</a:t>
            </a:r>
          </a:p>
          <a:p>
            <a:pPr marL="1085850" lvl="2"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25</a:t>
            </a:fld>
            <a:endParaRPr lang="en-US"/>
          </a:p>
        </p:txBody>
      </p:sp>
    </p:spTree>
    <p:extLst>
      <p:ext uri="{BB962C8B-B14F-4D97-AF65-F5344CB8AC3E}">
        <p14:creationId xmlns:p14="http://schemas.microsoft.com/office/powerpoint/2010/main" val="1649601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Emphasize</a:t>
            </a:r>
            <a:r>
              <a:rPr lang="en-US" baseline="0" dirty="0" smtClean="0"/>
              <a:t> the importance of using data to come up with a solution to the problem</a:t>
            </a:r>
          </a:p>
          <a:p>
            <a:pPr marL="171450" indent="-171450">
              <a:buFont typeface="Arial" panose="020B0604020202020204" pitchFamily="34" charset="0"/>
              <a:buChar char="•"/>
            </a:pPr>
            <a:r>
              <a:rPr lang="en-US" baseline="0" dirty="0" smtClean="0"/>
              <a:t>Students will need to test 4 combinations (2 speeds x 2 masses = 4 total combinations)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Momentum is a product of mass and velocity. P = mv</a:t>
            </a:r>
          </a:p>
          <a:p>
            <a:pPr marL="628650" lvl="1" indent="-171450">
              <a:buFont typeface="Arial" panose="020B0604020202020204" pitchFamily="34" charset="0"/>
              <a:buChar char="•"/>
            </a:pPr>
            <a:r>
              <a:rPr lang="en-US" baseline="0" dirty="0" smtClean="0"/>
              <a:t>When the truck’s mass increases, the truck’s momentum should also increase</a:t>
            </a:r>
          </a:p>
          <a:p>
            <a:pPr marL="628650" lvl="1" indent="-171450">
              <a:buFont typeface="Arial" panose="020B0604020202020204" pitchFamily="34" charset="0"/>
              <a:buChar char="•"/>
            </a:pPr>
            <a:r>
              <a:rPr lang="en-US" baseline="0" dirty="0" smtClean="0"/>
              <a:t>When the truck’s speed increases, the truck’s momentum should also increase</a:t>
            </a:r>
          </a:p>
          <a:p>
            <a:pPr marL="1085850" lvl="2" indent="-171450">
              <a:buFont typeface="Arial" panose="020B0604020202020204" pitchFamily="34" charset="0"/>
              <a:buChar char="•"/>
            </a:pPr>
            <a:r>
              <a:rPr lang="en-US" baseline="0" dirty="0" smtClean="0"/>
              <a:t>Students will determine whether mass and speed affect distance the car is pushed, or if mass OR speed has a greater effect. </a:t>
            </a:r>
          </a:p>
          <a:p>
            <a:pPr marL="1085850" lvl="2" indent="-171450">
              <a:buFont typeface="Arial" panose="020B0604020202020204" pitchFamily="34" charset="0"/>
              <a:buChar char="•"/>
            </a:pPr>
            <a:r>
              <a:rPr lang="en-US" baseline="0" dirty="0" smtClean="0"/>
              <a:t>They will use this information to propose a mass limit, speed limit, or both.</a:t>
            </a:r>
          </a:p>
        </p:txBody>
      </p:sp>
      <p:sp>
        <p:nvSpPr>
          <p:cNvPr id="4" name="Slide Number Placeholder 3"/>
          <p:cNvSpPr>
            <a:spLocks noGrp="1"/>
          </p:cNvSpPr>
          <p:nvPr>
            <p:ph type="sldNum" sz="quarter" idx="10"/>
          </p:nvPr>
        </p:nvSpPr>
        <p:spPr/>
        <p:txBody>
          <a:bodyPr/>
          <a:lstStyle/>
          <a:p>
            <a:fld id="{8F63078C-05DC-47D1-936F-BF9E5EFE851C}" type="slidenum">
              <a:rPr lang="en-US" smtClean="0"/>
              <a:t>26</a:t>
            </a:fld>
            <a:endParaRPr lang="en-US"/>
          </a:p>
        </p:txBody>
      </p:sp>
    </p:spTree>
    <p:extLst>
      <p:ext uri="{BB962C8B-B14F-4D97-AF65-F5344CB8AC3E}">
        <p14:creationId xmlns:p14="http://schemas.microsoft.com/office/powerpoint/2010/main" val="112026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should mark from the front of the truck’s bumper</a:t>
            </a:r>
            <a:r>
              <a:rPr lang="en-US" baseline="0" dirty="0" smtClean="0"/>
              <a:t> to indicate one truck length. Then, they can just line up the bumper with the line they drew for each trial at that release height.</a:t>
            </a:r>
          </a:p>
          <a:p>
            <a:pPr marL="171450" indent="-171450">
              <a:buFont typeface="Arial" panose="020B0604020202020204" pitchFamily="34" charset="0"/>
              <a:buChar char="•"/>
            </a:pPr>
            <a:r>
              <a:rPr lang="en-US" baseline="0" dirty="0" smtClean="0"/>
              <a:t>Use mass kits, or other small objects with fixed mass, to load the truck. The car’s mass remains constant.</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27</a:t>
            </a:fld>
            <a:endParaRPr lang="en-US"/>
          </a:p>
        </p:txBody>
      </p:sp>
    </p:spTree>
    <p:extLst>
      <p:ext uri="{BB962C8B-B14F-4D97-AF65-F5344CB8AC3E}">
        <p14:creationId xmlns:p14="http://schemas.microsoft.com/office/powerpoint/2010/main" val="2189804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will need to </a:t>
            </a:r>
            <a:r>
              <a:rPr lang="en-US" baseline="0" dirty="0" smtClean="0"/>
              <a:t>run program “Accident Challenge” for this experiment</a:t>
            </a:r>
          </a:p>
          <a:p>
            <a:pPr marL="628650" lvl="1" indent="-171450">
              <a:buFont typeface="Arial" panose="020B0604020202020204" pitchFamily="34" charset="0"/>
              <a:buChar char="•"/>
            </a:pPr>
            <a:r>
              <a:rPr lang="en-US" baseline="0" dirty="0" smtClean="0"/>
              <a:t>This program will calculate and display the truck’s speed on the brick</a:t>
            </a:r>
            <a:endParaRPr lang="en-US" dirty="0" smtClean="0"/>
          </a:p>
          <a:p>
            <a:pPr marL="171450" indent="-171450">
              <a:buFont typeface="Arial" panose="020B0604020202020204" pitchFamily="34" charset="0"/>
              <a:buChar char="•"/>
            </a:pPr>
            <a:r>
              <a:rPr lang="en-US" dirty="0" smtClean="0"/>
              <a:t>The car will</a:t>
            </a:r>
            <a:r>
              <a:rPr lang="en-US" baseline="0" dirty="0" smtClean="0"/>
              <a:t> say “start” and “stop” to acknowledge when it crosses the tape lines</a:t>
            </a:r>
          </a:p>
          <a:p>
            <a:pPr marL="628650" lvl="1" indent="-171450">
              <a:buFont typeface="Arial" panose="020B0604020202020204" pitchFamily="34" charset="0"/>
              <a:buChar char="•"/>
            </a:pPr>
            <a:r>
              <a:rPr lang="en-US" baseline="0" dirty="0" smtClean="0"/>
              <a:t>Students must listen carefully to make sure both are said at the appropriate times</a:t>
            </a:r>
          </a:p>
          <a:p>
            <a:pPr marL="628650" lvl="1" indent="-171450">
              <a:buFont typeface="Arial" panose="020B0604020202020204" pitchFamily="34" charset="0"/>
              <a:buChar char="•"/>
            </a:pPr>
            <a:r>
              <a:rPr lang="en-US" baseline="0" dirty="0" smtClean="0"/>
              <a:t>If they are not said at appropriate times, then that trial is invalid and should be repeated</a:t>
            </a:r>
          </a:p>
          <a:p>
            <a:pPr marL="171450" indent="-171450">
              <a:buFont typeface="Arial" panose="020B0604020202020204" pitchFamily="34" charset="0"/>
              <a:buChar char="•"/>
            </a:pPr>
            <a:r>
              <a:rPr lang="en-US" dirty="0" smtClean="0"/>
              <a:t>The speed should remain fairly</a:t>
            </a:r>
            <a:r>
              <a:rPr lang="en-US" baseline="0" dirty="0" smtClean="0"/>
              <a:t> constant for any trials conducted from the same height, regardless of truck mass</a:t>
            </a:r>
          </a:p>
          <a:p>
            <a:pPr marL="171450" indent="-171450">
              <a:buFont typeface="Arial" panose="020B0604020202020204" pitchFamily="34" charset="0"/>
              <a:buChar char="•"/>
            </a:pPr>
            <a:r>
              <a:rPr lang="en-US" baseline="0" dirty="0" smtClean="0"/>
              <a:t>Use “Simulation </a:t>
            </a:r>
            <a:r>
              <a:rPr lang="en-US" baseline="0" dirty="0" err="1" smtClean="0"/>
              <a:t>Data_Abridged</a:t>
            </a:r>
            <a:r>
              <a:rPr lang="en-US" baseline="0" dirty="0" smtClean="0"/>
              <a:t>” data table handout to collect data for truck speed and car distance</a:t>
            </a:r>
          </a:p>
          <a:p>
            <a:pPr marL="628650" lvl="1" indent="-171450">
              <a:buFont typeface="Arial" panose="020B0604020202020204" pitchFamily="34" charset="0"/>
              <a:buChar char="•"/>
            </a:pPr>
            <a:r>
              <a:rPr lang="en-US" baseline="0" dirty="0" smtClean="0"/>
              <a:t>Students will do three trials each for all four mass/speed combinations</a:t>
            </a:r>
          </a:p>
          <a:p>
            <a:pPr marL="628650" lvl="1" indent="-171450">
              <a:buFont typeface="Arial" panose="020B0604020202020204" pitchFamily="34" charset="0"/>
              <a:buChar char="•"/>
            </a:pPr>
            <a:r>
              <a:rPr lang="en-US" baseline="0" dirty="0" smtClean="0"/>
              <a:t>Car distance should be measured in cm</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28</a:t>
            </a:fld>
            <a:endParaRPr lang="en-US"/>
          </a:p>
        </p:txBody>
      </p:sp>
    </p:spTree>
    <p:extLst>
      <p:ext uri="{BB962C8B-B14F-4D97-AF65-F5344CB8AC3E}">
        <p14:creationId xmlns:p14="http://schemas.microsoft.com/office/powerpoint/2010/main" val="1550390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calculate scale factor, use the following ratio:</a:t>
            </a:r>
          </a:p>
          <a:p>
            <a:pPr marL="171450" indent="-171450">
              <a:buFont typeface="Arial" panose="020B0604020202020204" pitchFamily="34" charset="0"/>
              <a:buChar char="•"/>
            </a:pPr>
            <a:r>
              <a:rPr lang="en-US" baseline="0" dirty="0" smtClean="0"/>
              <a:t>40 mph / (highest simulation speed) m/s = X mph / 1 m/s</a:t>
            </a:r>
          </a:p>
          <a:p>
            <a:pPr marL="628650" lvl="1" indent="-171450">
              <a:buFont typeface="Arial" panose="020B0604020202020204" pitchFamily="34" charset="0"/>
              <a:buChar char="•"/>
            </a:pPr>
            <a:r>
              <a:rPr lang="en-US" baseline="0" dirty="0" smtClean="0"/>
              <a:t>Solve for X</a:t>
            </a:r>
          </a:p>
          <a:p>
            <a:pPr marL="171450" indent="-171450">
              <a:buFont typeface="Arial" panose="020B0604020202020204" pitchFamily="34" charset="0"/>
              <a:buChar char="•"/>
            </a:pPr>
            <a:r>
              <a:rPr lang="en-US" baseline="0" dirty="0" smtClean="0"/>
              <a:t>Students will multiply their simulation speeds (in m/s) by X to convert them to a real-life speed in mph</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29</a:t>
            </a:fld>
            <a:endParaRPr lang="en-US"/>
          </a:p>
        </p:txBody>
      </p:sp>
    </p:spTree>
    <p:extLst>
      <p:ext uri="{BB962C8B-B14F-4D97-AF65-F5344CB8AC3E}">
        <p14:creationId xmlns:p14="http://schemas.microsoft.com/office/powerpoint/2010/main" val="2503600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can use graphing programs (Google</a:t>
            </a:r>
            <a:r>
              <a:rPr lang="en-US" baseline="0" dirty="0" smtClean="0"/>
              <a:t> Sheets, Microsoft Excel, etc.) or make graphs by hand</a:t>
            </a:r>
          </a:p>
          <a:p>
            <a:pPr marL="171450" indent="-171450">
              <a:buFont typeface="Arial" panose="020B0604020202020204" pitchFamily="34" charset="0"/>
              <a:buChar char="•"/>
            </a:pPr>
            <a:r>
              <a:rPr lang="en-US" baseline="0" dirty="0" smtClean="0"/>
              <a:t>For bar graph: </a:t>
            </a:r>
          </a:p>
          <a:p>
            <a:pPr marL="628650" lvl="1" indent="-171450">
              <a:buFont typeface="Arial" panose="020B0604020202020204" pitchFamily="34" charset="0"/>
              <a:buChar char="•"/>
            </a:pPr>
            <a:r>
              <a:rPr lang="en-US" baseline="0" dirty="0" smtClean="0"/>
              <a:t>Calculate and graph the average car distance for each truck condition (speed/mass combo)</a:t>
            </a:r>
          </a:p>
          <a:p>
            <a:pPr marL="628650" lvl="1" indent="-171450">
              <a:buFont typeface="Arial" panose="020B0604020202020204" pitchFamily="34" charset="0"/>
              <a:buChar char="•"/>
            </a:pPr>
            <a:r>
              <a:rPr lang="en-US" baseline="0" dirty="0" smtClean="0"/>
              <a:t>Manipulated variable (x-axis) is truck conditions (mass/speed combo) – there will be four conditions</a:t>
            </a:r>
          </a:p>
          <a:p>
            <a:pPr marL="628650" lvl="1" indent="-171450">
              <a:buFont typeface="Arial" panose="020B0604020202020204" pitchFamily="34" charset="0"/>
              <a:buChar char="•"/>
            </a:pPr>
            <a:r>
              <a:rPr lang="en-US" baseline="0" dirty="0" smtClean="0"/>
              <a:t>Responding variable (y-axis) is car distance</a:t>
            </a:r>
          </a:p>
          <a:p>
            <a:pPr marL="171450" indent="-171450">
              <a:buFont typeface="Arial" panose="020B0604020202020204" pitchFamily="34" charset="0"/>
              <a:buChar char="•"/>
            </a:pPr>
            <a:r>
              <a:rPr lang="en-US" dirty="0" smtClean="0"/>
              <a:t>After</a:t>
            </a:r>
            <a:r>
              <a:rPr lang="en-US" baseline="0" dirty="0" smtClean="0"/>
              <a:t> bar graph is made, students identify the tallest bar, representing the distance of the car that was pushed the farthest</a:t>
            </a:r>
          </a:p>
          <a:p>
            <a:pPr marL="628650" lvl="1" indent="-171450">
              <a:buFont typeface="Arial" panose="020B0604020202020204" pitchFamily="34" charset="0"/>
              <a:buChar char="•"/>
            </a:pPr>
            <a:r>
              <a:rPr lang="en-US" baseline="0" dirty="0" smtClean="0"/>
              <a:t>Note the speed and mass combo that lead to this tallest bar</a:t>
            </a:r>
          </a:p>
          <a:p>
            <a:pPr marL="1085850" lvl="2" indent="-171450">
              <a:buFont typeface="Arial" panose="020B0604020202020204" pitchFamily="34" charset="0"/>
              <a:buChar char="•"/>
            </a:pPr>
            <a:r>
              <a:rPr lang="en-US" baseline="0" dirty="0" smtClean="0"/>
              <a:t>(teacher hint: the tallest bar should be one of the high speed conditions, but may not be the full truck)</a:t>
            </a:r>
          </a:p>
          <a:p>
            <a:pPr marL="628650" lvl="1" indent="-171450">
              <a:buFont typeface="Arial" panose="020B0604020202020204" pitchFamily="34" charset="0"/>
              <a:buChar char="•"/>
            </a:pPr>
            <a:r>
              <a:rPr lang="en-US" baseline="0" dirty="0" smtClean="0"/>
              <a:t>The speed (low or high) that resulted in tallest bar is “target speed”</a:t>
            </a:r>
          </a:p>
          <a:p>
            <a:pPr marL="628650" lvl="1" indent="-171450">
              <a:buFont typeface="Arial" panose="020B0604020202020204" pitchFamily="34" charset="0"/>
              <a:buChar char="•"/>
            </a:pPr>
            <a:r>
              <a:rPr lang="en-US" baseline="0" dirty="0" smtClean="0"/>
              <a:t>The mass (empty or full) that resulted in the tallest bar is “target mass”</a:t>
            </a:r>
          </a:p>
          <a:p>
            <a:pPr marL="171450" indent="-171450">
              <a:buFont typeface="Arial" panose="020B0604020202020204" pitchFamily="34" charset="0"/>
              <a:buChar char="•"/>
            </a:pPr>
            <a:r>
              <a:rPr lang="en-US" dirty="0" smtClean="0"/>
              <a:t>Target Speed:</a:t>
            </a:r>
          </a:p>
          <a:p>
            <a:pPr marL="628650" lvl="1" indent="-171450">
              <a:buFont typeface="Arial" panose="020B0604020202020204" pitchFamily="34" charset="0"/>
              <a:buChar char="•"/>
            </a:pPr>
            <a:r>
              <a:rPr lang="en-US" baseline="0" dirty="0" smtClean="0"/>
              <a:t>Compare mass vs. distance </a:t>
            </a:r>
            <a:r>
              <a:rPr lang="en-US" u="sng" baseline="0" dirty="0" smtClean="0"/>
              <a:t>for that speed only</a:t>
            </a:r>
            <a:endParaRPr lang="en-US" u="none" baseline="0" dirty="0" smtClean="0"/>
          </a:p>
          <a:p>
            <a:pPr marL="1085850" lvl="2" indent="-171450">
              <a:buFont typeface="Arial" panose="020B0604020202020204" pitchFamily="34" charset="0"/>
              <a:buChar char="•"/>
            </a:pPr>
            <a:r>
              <a:rPr lang="en-US" u="none" baseline="0" dirty="0" smtClean="0"/>
              <a:t>How does increasing the mass affect the distance the car travels at this speed?</a:t>
            </a:r>
            <a:endParaRPr lang="en-US" u="sng" dirty="0" smtClean="0"/>
          </a:p>
          <a:p>
            <a:pPr marL="171450" indent="-171450">
              <a:buFont typeface="Arial" panose="020B0604020202020204" pitchFamily="34" charset="0"/>
              <a:buChar char="•"/>
            </a:pPr>
            <a:r>
              <a:rPr lang="en-US" dirty="0" smtClean="0"/>
              <a:t>Target Mass:</a:t>
            </a:r>
          </a:p>
          <a:p>
            <a:pPr marL="628650" lvl="1" indent="-171450">
              <a:buFont typeface="Arial" panose="020B0604020202020204" pitchFamily="34" charset="0"/>
              <a:buChar char="•"/>
            </a:pPr>
            <a:r>
              <a:rPr lang="en-US" dirty="0" smtClean="0"/>
              <a:t>Compare</a:t>
            </a:r>
            <a:r>
              <a:rPr lang="en-US" baseline="0" dirty="0" smtClean="0"/>
              <a:t> speed vs. distance </a:t>
            </a:r>
            <a:r>
              <a:rPr lang="en-US" u="sng" baseline="0" dirty="0" smtClean="0"/>
              <a:t>for that mass only</a:t>
            </a:r>
            <a:endParaRPr lang="en-US" u="none" baseline="0" dirty="0" smtClean="0"/>
          </a:p>
          <a:p>
            <a:pPr marL="1085850" lvl="2" indent="-171450">
              <a:buFont typeface="Arial" panose="020B0604020202020204" pitchFamily="34" charset="0"/>
              <a:buChar char="•"/>
            </a:pPr>
            <a:r>
              <a:rPr lang="en-US" u="none" baseline="0" dirty="0" smtClean="0"/>
              <a:t>How does increasing the speed affect the distance the car travels at this mass?</a:t>
            </a:r>
          </a:p>
          <a:p>
            <a:pPr marL="1085850" lvl="2" indent="-171450">
              <a:buFont typeface="Arial" panose="020B0604020202020204" pitchFamily="34" charset="0"/>
              <a:buChar char="•"/>
            </a:pPr>
            <a:endParaRPr lang="en-US" u="sng" baseline="0" dirty="0" smtClean="0"/>
          </a:p>
          <a:p>
            <a:pPr marL="171450" indent="-171450">
              <a:buFont typeface="Arial" panose="020B0604020202020204" pitchFamily="34" charset="0"/>
              <a:buChar char="•"/>
            </a:pPr>
            <a:r>
              <a:rPr lang="en-US" dirty="0" smtClean="0"/>
              <a:t>(Teacher hint):</a:t>
            </a:r>
            <a:r>
              <a:rPr lang="en-US" baseline="0" dirty="0" smtClean="0"/>
              <a:t> </a:t>
            </a:r>
            <a:r>
              <a:rPr lang="en-US" dirty="0" smtClean="0"/>
              <a:t>Students should observe </a:t>
            </a:r>
            <a:r>
              <a:rPr lang="en-US" baseline="0" dirty="0" smtClean="0"/>
              <a:t>a trend (direct relationship) for speed vs. distance, but NO trend should be seen for mass vs. distance</a:t>
            </a:r>
          </a:p>
          <a:p>
            <a:pPr marL="628650" lvl="1" indent="-171450">
              <a:buFont typeface="Arial" panose="020B0604020202020204" pitchFamily="34" charset="0"/>
              <a:buChar char="•"/>
            </a:pPr>
            <a:r>
              <a:rPr lang="en-US" baseline="0" dirty="0" smtClean="0"/>
              <a:t>A.K.A. Students should see that increasing truck speed increases the car distance, but truck mass has no effect on car distance</a:t>
            </a:r>
            <a:endParaRPr lang="en-US" dirty="0" smtClean="0"/>
          </a:p>
        </p:txBody>
      </p:sp>
      <p:sp>
        <p:nvSpPr>
          <p:cNvPr id="4" name="Slide Number Placeholder 3"/>
          <p:cNvSpPr>
            <a:spLocks noGrp="1"/>
          </p:cNvSpPr>
          <p:nvPr>
            <p:ph type="sldNum" sz="quarter" idx="10"/>
          </p:nvPr>
        </p:nvSpPr>
        <p:spPr/>
        <p:txBody>
          <a:bodyPr/>
          <a:lstStyle/>
          <a:p>
            <a:fld id="{8F63078C-05DC-47D1-936F-BF9E5EFE851C}" type="slidenum">
              <a:rPr lang="en-US" smtClean="0"/>
              <a:t>30</a:t>
            </a:fld>
            <a:endParaRPr lang="en-US"/>
          </a:p>
        </p:txBody>
      </p:sp>
    </p:spTree>
    <p:extLst>
      <p:ext uri="{BB962C8B-B14F-4D97-AF65-F5344CB8AC3E}">
        <p14:creationId xmlns:p14="http://schemas.microsoft.com/office/powerpoint/2010/main" val="367188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article aloud to students as an initial introduction to the problem they will be working to solve.</a:t>
            </a:r>
          </a:p>
          <a:p>
            <a:r>
              <a:rPr lang="en-US" baseline="0" dirty="0" smtClean="0"/>
              <a:t>Points to emphasize:</a:t>
            </a:r>
          </a:p>
          <a:p>
            <a:pPr marL="171450" indent="-171450">
              <a:buFont typeface="Arial" panose="020B0604020202020204" pitchFamily="34" charset="0"/>
              <a:buChar char="•"/>
            </a:pPr>
            <a:r>
              <a:rPr lang="en-US" baseline="0" dirty="0" smtClean="0"/>
              <a:t>Accidents have increased drastically over the past year</a:t>
            </a:r>
          </a:p>
          <a:p>
            <a:pPr marL="171450" indent="-171450">
              <a:buFont typeface="Arial" panose="020B0604020202020204" pitchFamily="34" charset="0"/>
              <a:buChar char="•"/>
            </a:pPr>
            <a:r>
              <a:rPr lang="en-US" baseline="0" dirty="0" smtClean="0"/>
              <a:t>Trucks are hitting cars</a:t>
            </a:r>
          </a:p>
          <a:p>
            <a:pPr marL="171450" indent="-171450">
              <a:buFont typeface="Arial" panose="020B0604020202020204" pitchFamily="34" charset="0"/>
              <a:buChar char="•"/>
            </a:pPr>
            <a:endParaRPr lang="en-US" baseline="0" dirty="0" smtClean="0"/>
          </a:p>
          <a:p>
            <a:r>
              <a:rPr lang="en-US" dirty="0" smtClean="0"/>
              <a:t>At this</a:t>
            </a:r>
            <a:r>
              <a:rPr lang="en-US" baseline="0" dirty="0" smtClean="0"/>
              <a:t> point, students should be given the “Organize the Challenge” handout. They can begin completing the “Things we know” section.</a:t>
            </a:r>
            <a:endParaRPr lang="en-US" dirty="0" smtClean="0"/>
          </a:p>
        </p:txBody>
      </p:sp>
      <p:sp>
        <p:nvSpPr>
          <p:cNvPr id="4" name="Slide Number Placeholder 3"/>
          <p:cNvSpPr>
            <a:spLocks noGrp="1"/>
          </p:cNvSpPr>
          <p:nvPr>
            <p:ph type="sldNum" sz="quarter" idx="10"/>
          </p:nvPr>
        </p:nvSpPr>
        <p:spPr/>
        <p:txBody>
          <a:bodyPr/>
          <a:lstStyle/>
          <a:p>
            <a:fld id="{8F63078C-05DC-47D1-936F-BF9E5EFE851C}" type="slidenum">
              <a:rPr lang="en-US" smtClean="0"/>
              <a:t>4</a:t>
            </a:fld>
            <a:endParaRPr lang="en-US"/>
          </a:p>
        </p:txBody>
      </p:sp>
    </p:spTree>
    <p:extLst>
      <p:ext uri="{BB962C8B-B14F-4D97-AF65-F5344CB8AC3E}">
        <p14:creationId xmlns:p14="http://schemas.microsoft.com/office/powerpoint/2010/main" val="1722077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should determine</a:t>
            </a:r>
            <a:r>
              <a:rPr lang="en-US" baseline="0" dirty="0" smtClean="0"/>
              <a:t> bar height levels that indicate severity of damage</a:t>
            </a:r>
          </a:p>
          <a:p>
            <a:pPr marL="628650" lvl="1" indent="-171450">
              <a:buFont typeface="Arial" panose="020B0604020202020204" pitchFamily="34" charset="0"/>
              <a:buChar char="•"/>
            </a:pPr>
            <a:r>
              <a:rPr lang="en-US" baseline="0" dirty="0" smtClean="0"/>
              <a:t>There should be few fatal accidents (maybe 1)</a:t>
            </a:r>
          </a:p>
          <a:p>
            <a:pPr marL="628650" lvl="1" indent="-171450">
              <a:buFont typeface="Arial" panose="020B0604020202020204" pitchFamily="34" charset="0"/>
              <a:buChar char="•"/>
            </a:pPr>
            <a:r>
              <a:rPr lang="en-US" baseline="0" dirty="0" smtClean="0"/>
              <a:t>The remaining accidents should be classified as major or minor damage</a:t>
            </a:r>
          </a:p>
          <a:p>
            <a:pPr marL="171450" indent="-171450">
              <a:buFont typeface="Arial" panose="020B0604020202020204" pitchFamily="34" charset="0"/>
              <a:buChar char="•"/>
            </a:pPr>
            <a:r>
              <a:rPr lang="en-US" dirty="0" smtClean="0"/>
              <a:t>The</a:t>
            </a:r>
            <a:r>
              <a:rPr lang="en-US" baseline="0" dirty="0" smtClean="0"/>
              <a:t> tallest bar (should be one of the high speed trucks, mass may vary) represents the conditions that will most likely lead to fatal accidents</a:t>
            </a:r>
          </a:p>
          <a:p>
            <a:pPr marL="171450" indent="-171450">
              <a:buFont typeface="Arial" panose="020B0604020202020204" pitchFamily="34" charset="0"/>
              <a:buChar char="•"/>
            </a:pPr>
            <a:r>
              <a:rPr lang="en-US" baseline="0" dirty="0" smtClean="0"/>
              <a:t>Truck speed has a greater impact on car distance than truck mass</a:t>
            </a:r>
          </a:p>
          <a:p>
            <a:pPr marL="628650" lvl="1" indent="-171450">
              <a:buFont typeface="Arial" panose="020B0604020202020204" pitchFamily="34" charset="0"/>
              <a:buChar char="•"/>
            </a:pPr>
            <a:r>
              <a:rPr lang="en-US" baseline="0" dirty="0" smtClean="0"/>
              <a:t>This is because of the Law of Conservation of Energy and Kinetic Energy</a:t>
            </a:r>
          </a:p>
          <a:p>
            <a:pPr marL="1085850" lvl="2" indent="-171450">
              <a:buFont typeface="Arial" panose="020B0604020202020204" pitchFamily="34" charset="0"/>
              <a:buChar char="•"/>
            </a:pPr>
            <a:r>
              <a:rPr lang="en-US" baseline="0" dirty="0" smtClean="0"/>
              <a:t>Trucks with higher speed (higher release height) have more energy</a:t>
            </a:r>
          </a:p>
          <a:p>
            <a:pPr marL="1085850" lvl="2" indent="-171450">
              <a:buFont typeface="Arial" panose="020B0604020202020204" pitchFamily="34" charset="0"/>
              <a:buChar char="•"/>
            </a:pPr>
            <a:r>
              <a:rPr lang="en-US" baseline="0" dirty="0" smtClean="0"/>
              <a:t>This energy is transferred to the car</a:t>
            </a:r>
          </a:p>
          <a:p>
            <a:pPr marL="1085850" lvl="2" indent="-171450">
              <a:buFont typeface="Arial" panose="020B0604020202020204" pitchFamily="34" charset="0"/>
              <a:buChar char="•"/>
            </a:pPr>
            <a:r>
              <a:rPr lang="en-US" baseline="0" dirty="0" smtClean="0"/>
              <a:t>Speed has a greater impact because KE = ½ m v</a:t>
            </a:r>
            <a:r>
              <a:rPr lang="en-US" baseline="30000" dirty="0" smtClean="0"/>
              <a:t>2</a:t>
            </a:r>
            <a:r>
              <a:rPr lang="en-US" baseline="0" dirty="0" smtClean="0"/>
              <a:t>, so increases to velocity (speed) will lead to a greater increase in energy than any changes made to mass, since velocity is squared when calculating kinetic energy</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31</a:t>
            </a:fld>
            <a:endParaRPr lang="en-US"/>
          </a:p>
        </p:txBody>
      </p:sp>
    </p:spTree>
    <p:extLst>
      <p:ext uri="{BB962C8B-B14F-4D97-AF65-F5344CB8AC3E}">
        <p14:creationId xmlns:p14="http://schemas.microsoft.com/office/powerpoint/2010/main" val="2914354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(Teacher</a:t>
            </a:r>
            <a:r>
              <a:rPr lang="en-US" baseline="0" dirty="0" smtClean="0"/>
              <a:t> hint): Students should propose a SPEED LIMIT, but not a mass limit</a:t>
            </a:r>
          </a:p>
          <a:p>
            <a:pPr marL="628650" lvl="1" indent="-171450">
              <a:buFont typeface="Arial" panose="020B0604020202020204" pitchFamily="34" charset="0"/>
              <a:buChar char="•"/>
            </a:pPr>
            <a:r>
              <a:rPr lang="en-US" baseline="0" dirty="0" smtClean="0"/>
              <a:t>Data must be used to support proposal (there must be scientific reasoning for solution proposed)</a:t>
            </a:r>
          </a:p>
          <a:p>
            <a:pPr marL="628650" lvl="1" indent="-171450">
              <a:buFont typeface="Arial" panose="020B0604020202020204" pitchFamily="34" charset="0"/>
              <a:buChar char="•"/>
            </a:pPr>
            <a:r>
              <a:rPr lang="en-US" baseline="0" dirty="0" smtClean="0"/>
              <a:t>Students should use the converted speed (in mph) that they calculated previously to propose their speed limits</a:t>
            </a:r>
          </a:p>
          <a:p>
            <a:pPr marL="628650" lvl="1" indent="-171450">
              <a:buFont typeface="Arial" panose="020B0604020202020204" pitchFamily="34" charset="0"/>
              <a:buChar char="•"/>
            </a:pPr>
            <a:r>
              <a:rPr lang="en-US" baseline="0" dirty="0" smtClean="0"/>
              <a:t>The proposed solution should maximize efficiency while increasing safety</a:t>
            </a:r>
          </a:p>
          <a:p>
            <a:pPr marL="1085850" lvl="2" indent="-171450">
              <a:buFont typeface="Arial" panose="020B0604020202020204" pitchFamily="34" charset="0"/>
              <a:buChar char="•"/>
            </a:pPr>
            <a:r>
              <a:rPr lang="en-US" baseline="0" dirty="0" smtClean="0"/>
              <a:t>For example, students should propose a speed limit that is the highest speed that only leads to minor accidents.</a:t>
            </a:r>
          </a:p>
          <a:p>
            <a:pPr marL="1085850" lvl="2" indent="-171450">
              <a:buFont typeface="Arial" panose="020B0604020202020204" pitchFamily="34" charset="0"/>
              <a:buChar char="•"/>
            </a:pPr>
            <a:r>
              <a:rPr lang="en-US" baseline="0" dirty="0" smtClean="0"/>
              <a:t>Students should not make any proposals that they cannot defend with their data.</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32</a:t>
            </a:fld>
            <a:endParaRPr lang="en-US"/>
          </a:p>
        </p:txBody>
      </p:sp>
    </p:spTree>
    <p:extLst>
      <p:ext uri="{BB962C8B-B14F-4D97-AF65-F5344CB8AC3E}">
        <p14:creationId xmlns:p14="http://schemas.microsoft.com/office/powerpoint/2010/main" val="355875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information is similar to the information in the article (key points)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5</a:t>
            </a:fld>
            <a:endParaRPr lang="en-US"/>
          </a:p>
        </p:txBody>
      </p:sp>
    </p:spTree>
    <p:extLst>
      <p:ext uri="{BB962C8B-B14F-4D97-AF65-F5344CB8AC3E}">
        <p14:creationId xmlns:p14="http://schemas.microsoft.com/office/powerpoint/2010/main" val="657219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At</a:t>
            </a:r>
            <a:r>
              <a:rPr lang="en-US" baseline="0" dirty="0" smtClean="0"/>
              <a:t> this time, students are NOT ready to propose solutions, since they do not have enough information.</a:t>
            </a:r>
          </a:p>
          <a:p>
            <a:pPr marL="628650" lvl="1" indent="-171450">
              <a:buFont typeface="Arial" panose="020B0604020202020204" pitchFamily="34" charset="0"/>
              <a:buChar char="•"/>
            </a:pPr>
            <a:r>
              <a:rPr lang="en-US" baseline="0" dirty="0" smtClean="0"/>
              <a:t>Students can jot down their ideas in the “Parking Lot” section of their “Organize the Challenge” handout, to revisit later</a:t>
            </a:r>
          </a:p>
          <a:p>
            <a:pPr marL="171450" indent="-171450">
              <a:buFont typeface="Arial" panose="020B0604020202020204" pitchFamily="34" charset="0"/>
              <a:buChar char="•"/>
            </a:pPr>
            <a:r>
              <a:rPr lang="en-US" baseline="0" dirty="0" smtClean="0"/>
              <a:t>Students need to use the scientific process (observations, question, hypothesis, experiment, data analysis, conclusion) to develop their solution proposal.</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Students should complete the “What we want to know” section of their organizer handout</a:t>
            </a:r>
          </a:p>
          <a:p>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6</a:t>
            </a:fld>
            <a:endParaRPr lang="en-US"/>
          </a:p>
        </p:txBody>
      </p:sp>
    </p:spTree>
    <p:extLst>
      <p:ext uri="{BB962C8B-B14F-4D97-AF65-F5344CB8AC3E}">
        <p14:creationId xmlns:p14="http://schemas.microsoft.com/office/powerpoint/2010/main" val="340674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suggested that student pairs team up with another pair for this experiment</a:t>
            </a:r>
          </a:p>
          <a:p>
            <a:pPr marL="171450" indent="-171450">
              <a:buFont typeface="Arial" panose="020B0604020202020204" pitchFamily="34" charset="0"/>
              <a:buChar char="•"/>
            </a:pPr>
            <a:r>
              <a:rPr lang="en-US" baseline="0" dirty="0" smtClean="0"/>
              <a:t>One pair will build the truck, while the other will build the car.</a:t>
            </a:r>
          </a:p>
          <a:p>
            <a:pPr marL="171450" indent="-171450">
              <a:buFont typeface="Arial" panose="020B0604020202020204" pitchFamily="34" charset="0"/>
              <a:buChar char="•"/>
            </a:pPr>
            <a:r>
              <a:rPr lang="en-US" baseline="0" dirty="0" smtClean="0"/>
              <a:t>Students will complete the project as a pair of two, they will just simulate the crashes with another pair to save space and time.</a:t>
            </a:r>
          </a:p>
          <a:p>
            <a:endParaRPr lang="en-US" baseline="0" dirty="0" smtClean="0"/>
          </a:p>
          <a:p>
            <a:r>
              <a:rPr lang="en-US" baseline="0" dirty="0" smtClean="0"/>
              <a:t>Notes about the car:</a:t>
            </a:r>
          </a:p>
          <a:p>
            <a:pPr marL="171450" indent="-171450">
              <a:buFont typeface="Arial" panose="020B0604020202020204" pitchFamily="34" charset="0"/>
              <a:buChar char="•"/>
            </a:pPr>
            <a:r>
              <a:rPr lang="en-US" baseline="0" dirty="0" smtClean="0"/>
              <a:t>The car has been designed to hold a </a:t>
            </a:r>
            <a:r>
              <a:rPr lang="en-US" baseline="0" dirty="0" err="1" smtClean="0"/>
              <a:t>ziploc</a:t>
            </a:r>
            <a:r>
              <a:rPr lang="en-US" baseline="0" dirty="0" smtClean="0"/>
              <a:t> sandwich bag on top of it.</a:t>
            </a:r>
          </a:p>
          <a:p>
            <a:pPr marL="171450" indent="-171450">
              <a:buFont typeface="Arial" panose="020B0604020202020204" pitchFamily="34" charset="0"/>
              <a:buChar char="•"/>
            </a:pPr>
            <a:r>
              <a:rPr lang="en-US" baseline="0" dirty="0" smtClean="0"/>
              <a:t>The bag will be filled with bb’s (or other small, heavy objects) to make its total mass 250 g.</a:t>
            </a:r>
          </a:p>
          <a:p>
            <a:pPr marL="628650" lvl="1" indent="-171450">
              <a:buFont typeface="Arial" panose="020B0604020202020204" pitchFamily="34" charset="0"/>
              <a:buChar char="•"/>
            </a:pPr>
            <a:r>
              <a:rPr lang="en-US" baseline="0" dirty="0" smtClean="0"/>
              <a:t>Without this extra mass, the car will spin out when hit by the truck.</a:t>
            </a:r>
          </a:p>
          <a:p>
            <a:pPr marL="171450" indent="-171450">
              <a:buFont typeface="Arial" panose="020B0604020202020204" pitchFamily="34" charset="0"/>
              <a:buChar char="•"/>
            </a:pPr>
            <a:r>
              <a:rPr lang="en-US" baseline="0" dirty="0" smtClean="0"/>
              <a:t>Students should place the car and bag on the scale together, then gradually add bb’s until 250 g is reached.</a:t>
            </a:r>
          </a:p>
          <a:p>
            <a:pPr marL="171450" indent="-171450">
              <a:buFont typeface="Arial" panose="020B0604020202020204" pitchFamily="34" charset="0"/>
              <a:buChar char="•"/>
            </a:pPr>
            <a:r>
              <a:rPr lang="en-US" baseline="0" dirty="0" smtClean="0"/>
              <a:t>The bag can be secured by the beams connected by blue pegs in the car’s “trunk.”</a:t>
            </a:r>
          </a:p>
          <a:p>
            <a:pPr marL="171450" indent="-171450">
              <a:buFont typeface="Arial" panose="020B0604020202020204" pitchFamily="34" charset="0"/>
              <a:buChar char="•"/>
            </a:pPr>
            <a:r>
              <a:rPr lang="en-US" baseline="0" dirty="0" smtClean="0"/>
              <a:t>Students should try to keep the bag centered on the car throughout the experiment to distribute weight evenly.</a:t>
            </a:r>
          </a:p>
          <a:p>
            <a:pPr marL="171450" indent="-171450">
              <a:buFont typeface="Arial" panose="020B0604020202020204" pitchFamily="34" charset="0"/>
              <a:buChar char="•"/>
            </a:pPr>
            <a:r>
              <a:rPr lang="en-US" baseline="0" dirty="0" smtClean="0"/>
              <a:t>Students should also keep an eye on the bag’s position and make sure it does not get wedged between the car and a wheel.</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7</a:t>
            </a:fld>
            <a:endParaRPr lang="en-US"/>
          </a:p>
        </p:txBody>
      </p:sp>
    </p:spTree>
    <p:extLst>
      <p:ext uri="{BB962C8B-B14F-4D97-AF65-F5344CB8AC3E}">
        <p14:creationId xmlns:p14="http://schemas.microsoft.com/office/powerpoint/2010/main" val="3612595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s should record i</a:t>
            </a:r>
            <a:r>
              <a:rPr lang="en-US" dirty="0" smtClean="0"/>
              <a:t>nformation from maps and videos in the “Facts/Observations</a:t>
            </a:r>
            <a:r>
              <a:rPr lang="en-US" baseline="0" dirty="0" smtClean="0"/>
              <a:t>” section of the organizer handout</a:t>
            </a:r>
          </a:p>
          <a:p>
            <a:endParaRPr lang="en-US" baseline="0" dirty="0" smtClean="0"/>
          </a:p>
          <a:p>
            <a:r>
              <a:rPr lang="en-US" baseline="0" dirty="0" smtClean="0"/>
              <a:t>They may also be able to add information to the “Constraints/Limitations” section</a:t>
            </a:r>
            <a:endParaRPr lang="en-US" dirty="0" smtClean="0"/>
          </a:p>
          <a:p>
            <a:endParaRPr lang="en-US" dirty="0" smtClean="0"/>
          </a:p>
          <a:p>
            <a:r>
              <a:rPr lang="en-US" dirty="0" smtClean="0"/>
              <a:t>Map</a:t>
            </a:r>
            <a:r>
              <a:rPr lang="en-US" baseline="0" dirty="0" smtClean="0"/>
              <a:t> 1: City of McFarland</a:t>
            </a:r>
          </a:p>
          <a:p>
            <a:pPr marL="171450" indent="-171450">
              <a:buFont typeface="Arial" panose="020B0604020202020204" pitchFamily="34" charset="0"/>
              <a:buChar char="•"/>
            </a:pPr>
            <a:r>
              <a:rPr lang="en-US" baseline="0" dirty="0" smtClean="0"/>
              <a:t>Wetlands are protected areas, cannot build in these areas</a:t>
            </a:r>
          </a:p>
          <a:p>
            <a:pPr marL="171450" indent="-171450">
              <a:buFont typeface="Arial" panose="020B0604020202020204" pitchFamily="34" charset="0"/>
              <a:buChar char="•"/>
            </a:pPr>
            <a:r>
              <a:rPr lang="en-US" baseline="0" dirty="0" smtClean="0"/>
              <a:t>Three roads: Main St., Park St, Old Stagecoach Rd.</a:t>
            </a:r>
          </a:p>
          <a:p>
            <a:pPr marL="628650" lvl="1" indent="-171450">
              <a:buFont typeface="Arial" panose="020B0604020202020204" pitchFamily="34" charset="0"/>
              <a:buChar char="•"/>
            </a:pPr>
            <a:r>
              <a:rPr lang="en-US" baseline="0" dirty="0" smtClean="0"/>
              <a:t>Old Stagecoach is the only alternate route</a:t>
            </a:r>
          </a:p>
          <a:p>
            <a:pPr marL="628650" lvl="1" indent="-171450">
              <a:buFont typeface="Arial" panose="020B0604020202020204" pitchFamily="34" charset="0"/>
              <a:buChar char="•"/>
            </a:pPr>
            <a:r>
              <a:rPr lang="en-US" baseline="0" dirty="0" smtClean="0"/>
              <a:t>It is narrow, windy, long (slow speed limit)</a:t>
            </a:r>
          </a:p>
          <a:p>
            <a:pPr marL="171450" indent="-171450">
              <a:buFont typeface="Arial" panose="020B0604020202020204" pitchFamily="34" charset="0"/>
              <a:buChar char="•"/>
            </a:pPr>
            <a:r>
              <a:rPr lang="en-US" baseline="0" dirty="0" smtClean="0"/>
              <a:t>Town bordered by two highways</a:t>
            </a:r>
          </a:p>
          <a:p>
            <a:pPr marL="171450" indent="-171450">
              <a:buFont typeface="Arial" panose="020B0604020202020204" pitchFamily="34" charset="0"/>
              <a:buChar char="•"/>
            </a:pPr>
            <a:endParaRPr lang="en-US" baseline="0" dirty="0" smtClean="0"/>
          </a:p>
          <a:p>
            <a:r>
              <a:rPr lang="en-US" baseline="0" dirty="0" smtClean="0"/>
              <a:t>Map 2: Intersection Close-Up</a:t>
            </a:r>
          </a:p>
          <a:p>
            <a:pPr marL="171450" indent="-171450">
              <a:buFont typeface="Arial" panose="020B0604020202020204" pitchFamily="34" charset="0"/>
              <a:buChar char="•"/>
            </a:pPr>
            <a:r>
              <a:rPr lang="en-US" baseline="0" dirty="0" smtClean="0"/>
              <a:t>Left turn from Park to Main must yield</a:t>
            </a:r>
          </a:p>
          <a:p>
            <a:pPr marL="171450" indent="-171450">
              <a:buFont typeface="Arial" panose="020B0604020202020204" pitchFamily="34" charset="0"/>
              <a:buChar char="•"/>
            </a:pPr>
            <a:r>
              <a:rPr lang="en-US" baseline="0" dirty="0" smtClean="0"/>
              <a:t>Through traffic does not stop</a:t>
            </a:r>
          </a:p>
          <a:p>
            <a:pPr marL="171450" indent="-171450">
              <a:buFont typeface="Arial" panose="020B0604020202020204" pitchFamily="34" charset="0"/>
              <a:buChar char="•"/>
            </a:pPr>
            <a:r>
              <a:rPr lang="en-US" baseline="0" dirty="0" smtClean="0"/>
              <a:t>On-ramp feeds directly onto Park St.</a:t>
            </a:r>
          </a:p>
        </p:txBody>
      </p:sp>
      <p:sp>
        <p:nvSpPr>
          <p:cNvPr id="4" name="Slide Number Placeholder 3"/>
          <p:cNvSpPr>
            <a:spLocks noGrp="1"/>
          </p:cNvSpPr>
          <p:nvPr>
            <p:ph type="sldNum" sz="quarter" idx="10"/>
          </p:nvPr>
        </p:nvSpPr>
        <p:spPr/>
        <p:txBody>
          <a:bodyPr/>
          <a:lstStyle/>
          <a:p>
            <a:fld id="{8F63078C-05DC-47D1-936F-BF9E5EFE851C}" type="slidenum">
              <a:rPr lang="en-US" smtClean="0"/>
              <a:t>8</a:t>
            </a:fld>
            <a:endParaRPr lang="en-US"/>
          </a:p>
        </p:txBody>
      </p:sp>
    </p:spTree>
    <p:extLst>
      <p:ext uri="{BB962C8B-B14F-4D97-AF65-F5344CB8AC3E}">
        <p14:creationId xmlns:p14="http://schemas.microsoft.com/office/powerpoint/2010/main" val="249704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Map 3: Last year’s accident data</a:t>
            </a:r>
          </a:p>
          <a:p>
            <a:pPr marL="171450" indent="-171450">
              <a:buFont typeface="Arial" panose="020B0604020202020204" pitchFamily="34" charset="0"/>
              <a:buChar char="•"/>
            </a:pPr>
            <a:r>
              <a:rPr lang="en-US" baseline="0" dirty="0" smtClean="0"/>
              <a:t>7 total accidents</a:t>
            </a:r>
          </a:p>
          <a:p>
            <a:pPr marL="628650" lvl="1" indent="-171450">
              <a:buFont typeface="Arial" panose="020B0604020202020204" pitchFamily="34" charset="0"/>
              <a:buChar char="•"/>
            </a:pPr>
            <a:r>
              <a:rPr lang="en-US" baseline="0" dirty="0" smtClean="0"/>
              <a:t>Only one had major injuries</a:t>
            </a:r>
          </a:p>
          <a:p>
            <a:endParaRPr lang="en-US" baseline="0" dirty="0" smtClean="0"/>
          </a:p>
          <a:p>
            <a:r>
              <a:rPr lang="en-US" baseline="0" dirty="0" smtClean="0"/>
              <a:t>Map 4: This year’s accident data</a:t>
            </a:r>
          </a:p>
          <a:p>
            <a:pPr marL="171450" indent="-171450">
              <a:buFont typeface="Arial" panose="020B0604020202020204" pitchFamily="34" charset="0"/>
              <a:buChar char="•"/>
            </a:pPr>
            <a:r>
              <a:rPr lang="en-US" dirty="0" smtClean="0"/>
              <a:t>18 total accidents</a:t>
            </a:r>
          </a:p>
          <a:p>
            <a:pPr marL="628650" lvl="1" indent="-171450">
              <a:buFont typeface="Arial" panose="020B0604020202020204" pitchFamily="34" charset="0"/>
              <a:buChar char="•"/>
            </a:pPr>
            <a:r>
              <a:rPr lang="en-US" dirty="0" smtClean="0"/>
              <a:t>13 had major</a:t>
            </a:r>
            <a:r>
              <a:rPr lang="en-US" baseline="0" dirty="0" smtClean="0"/>
              <a:t> damage</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Ask: How</a:t>
            </a:r>
            <a:r>
              <a:rPr lang="en-US" baseline="0" dirty="0" smtClean="0"/>
              <a:t> do the trends seen in the maps change from last year to this year?</a:t>
            </a:r>
          </a:p>
          <a:p>
            <a:pPr marL="171450" indent="-171450">
              <a:buFont typeface="Arial" panose="020B0604020202020204" pitchFamily="34" charset="0"/>
              <a:buChar char="•"/>
            </a:pPr>
            <a:r>
              <a:rPr lang="en-US" dirty="0" smtClean="0"/>
              <a:t>More total accidents</a:t>
            </a:r>
          </a:p>
          <a:p>
            <a:pPr marL="171450" indent="-171450">
              <a:buFont typeface="Arial" panose="020B0604020202020204" pitchFamily="34" charset="0"/>
              <a:buChar char="•"/>
            </a:pPr>
            <a:r>
              <a:rPr lang="en-US" dirty="0" smtClean="0"/>
              <a:t>More cars pushed farther</a:t>
            </a:r>
          </a:p>
          <a:p>
            <a:pPr marL="628650" lvl="1" indent="-171450">
              <a:buFont typeface="Arial" panose="020B0604020202020204" pitchFamily="34" charset="0"/>
              <a:buChar char="•"/>
            </a:pPr>
            <a:r>
              <a:rPr lang="en-US" dirty="0" smtClean="0"/>
              <a:t>Greater</a:t>
            </a:r>
            <a:r>
              <a:rPr lang="en-US" baseline="0" dirty="0" smtClean="0"/>
              <a:t> distance pushed means more damage in accident</a:t>
            </a:r>
            <a:endParaRPr lang="en-US" dirty="0" smtClean="0"/>
          </a:p>
          <a:p>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9</a:t>
            </a:fld>
            <a:endParaRPr lang="en-US"/>
          </a:p>
        </p:txBody>
      </p:sp>
    </p:spTree>
    <p:extLst>
      <p:ext uri="{BB962C8B-B14F-4D97-AF65-F5344CB8AC3E}">
        <p14:creationId xmlns:p14="http://schemas.microsoft.com/office/powerpoint/2010/main" val="121189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discussion points:</a:t>
            </a:r>
          </a:p>
          <a:p>
            <a:pPr marL="171450" indent="-171450">
              <a:buFont typeface="Arial" panose="020B0604020202020204" pitchFamily="34" charset="0"/>
              <a:buChar char="•"/>
            </a:pPr>
            <a:r>
              <a:rPr lang="en-US" dirty="0" smtClean="0"/>
              <a:t>Number of total</a:t>
            </a:r>
            <a:r>
              <a:rPr lang="en-US" baseline="0" dirty="0" smtClean="0"/>
              <a:t> accidents nearly tripled</a:t>
            </a:r>
          </a:p>
          <a:p>
            <a:pPr marL="171450" indent="-171450">
              <a:buFont typeface="Arial" panose="020B0604020202020204" pitchFamily="34" charset="0"/>
              <a:buChar char="•"/>
            </a:pPr>
            <a:r>
              <a:rPr lang="en-US" baseline="0" dirty="0" smtClean="0"/>
              <a:t>Last year, majority of accidents were minor damage to vehicle, minor injuries</a:t>
            </a:r>
          </a:p>
          <a:p>
            <a:pPr marL="171450" indent="-171450">
              <a:buFont typeface="Arial" panose="020B0604020202020204" pitchFamily="34" charset="0"/>
              <a:buChar char="•"/>
            </a:pPr>
            <a:r>
              <a:rPr lang="en-US" baseline="0" dirty="0" smtClean="0"/>
              <a:t>This year, majority of accidents were severe damage to vehicle, severe injuries</a:t>
            </a:r>
          </a:p>
          <a:p>
            <a:pPr marL="628650" lvl="1" indent="-171450">
              <a:buFont typeface="Arial" panose="020B0604020202020204" pitchFamily="34" charset="0"/>
              <a:buChar char="•"/>
            </a:pPr>
            <a:r>
              <a:rPr lang="en-US" baseline="0" dirty="0" smtClean="0"/>
              <a:t>Two fatalities this year</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Ask: Based</a:t>
            </a:r>
            <a:r>
              <a:rPr lang="en-US" baseline="0" dirty="0" smtClean="0"/>
              <a:t> on what you know, what may have caused these changes?</a:t>
            </a:r>
            <a:endParaRPr lang="en-US" dirty="0"/>
          </a:p>
        </p:txBody>
      </p:sp>
      <p:sp>
        <p:nvSpPr>
          <p:cNvPr id="4" name="Slide Number Placeholder 3"/>
          <p:cNvSpPr>
            <a:spLocks noGrp="1"/>
          </p:cNvSpPr>
          <p:nvPr>
            <p:ph type="sldNum" sz="quarter" idx="10"/>
          </p:nvPr>
        </p:nvSpPr>
        <p:spPr/>
        <p:txBody>
          <a:bodyPr/>
          <a:lstStyle/>
          <a:p>
            <a:fld id="{8F63078C-05DC-47D1-936F-BF9E5EFE851C}" type="slidenum">
              <a:rPr lang="en-US" smtClean="0"/>
              <a:t>10</a:t>
            </a:fld>
            <a:endParaRPr lang="en-US"/>
          </a:p>
        </p:txBody>
      </p:sp>
    </p:spTree>
    <p:extLst>
      <p:ext uri="{BB962C8B-B14F-4D97-AF65-F5344CB8AC3E}">
        <p14:creationId xmlns:p14="http://schemas.microsoft.com/office/powerpoint/2010/main" val="3161810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ED76FA-7B1D-421B-B4FC-8085289393A2}" type="datetimeFigureOut">
              <a:rPr lang="en-US" smtClean="0"/>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0BA50-F1BC-458E-B618-743E7EEEE067}" type="slidenum">
              <a:rPr lang="en-US" smtClean="0"/>
              <a:t>‹#›</a:t>
            </a:fld>
            <a:endParaRPr lang="en-US"/>
          </a:p>
        </p:txBody>
      </p:sp>
    </p:spTree>
    <p:extLst>
      <p:ext uri="{BB962C8B-B14F-4D97-AF65-F5344CB8AC3E}">
        <p14:creationId xmlns:p14="http://schemas.microsoft.com/office/powerpoint/2010/main" val="2991081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D76FA-7B1D-421B-B4FC-8085289393A2}" type="datetimeFigureOut">
              <a:rPr lang="en-US" smtClean="0"/>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0BA50-F1BC-458E-B618-743E7EEEE067}" type="slidenum">
              <a:rPr lang="en-US" smtClean="0"/>
              <a:t>‹#›</a:t>
            </a:fld>
            <a:endParaRPr lang="en-US"/>
          </a:p>
        </p:txBody>
      </p:sp>
    </p:spTree>
    <p:extLst>
      <p:ext uri="{BB962C8B-B14F-4D97-AF65-F5344CB8AC3E}">
        <p14:creationId xmlns:p14="http://schemas.microsoft.com/office/powerpoint/2010/main" val="174470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D76FA-7B1D-421B-B4FC-8085289393A2}" type="datetimeFigureOut">
              <a:rPr lang="en-US" smtClean="0"/>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0BA50-F1BC-458E-B618-743E7EEEE067}" type="slidenum">
              <a:rPr lang="en-US" smtClean="0"/>
              <a:t>‹#›</a:t>
            </a:fld>
            <a:endParaRPr lang="en-US"/>
          </a:p>
        </p:txBody>
      </p:sp>
    </p:spTree>
    <p:extLst>
      <p:ext uri="{BB962C8B-B14F-4D97-AF65-F5344CB8AC3E}">
        <p14:creationId xmlns:p14="http://schemas.microsoft.com/office/powerpoint/2010/main" val="243315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D76FA-7B1D-421B-B4FC-8085289393A2}" type="datetimeFigureOut">
              <a:rPr lang="en-US" smtClean="0"/>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0BA50-F1BC-458E-B618-743E7EEEE067}" type="slidenum">
              <a:rPr lang="en-US" smtClean="0"/>
              <a:t>‹#›</a:t>
            </a:fld>
            <a:endParaRPr lang="en-US"/>
          </a:p>
        </p:txBody>
      </p:sp>
    </p:spTree>
    <p:extLst>
      <p:ext uri="{BB962C8B-B14F-4D97-AF65-F5344CB8AC3E}">
        <p14:creationId xmlns:p14="http://schemas.microsoft.com/office/powerpoint/2010/main" val="75735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D76FA-7B1D-421B-B4FC-8085289393A2}" type="datetimeFigureOut">
              <a:rPr lang="en-US" smtClean="0"/>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0BA50-F1BC-458E-B618-743E7EEEE067}" type="slidenum">
              <a:rPr lang="en-US" smtClean="0"/>
              <a:t>‹#›</a:t>
            </a:fld>
            <a:endParaRPr lang="en-US"/>
          </a:p>
        </p:txBody>
      </p:sp>
    </p:spTree>
    <p:extLst>
      <p:ext uri="{BB962C8B-B14F-4D97-AF65-F5344CB8AC3E}">
        <p14:creationId xmlns:p14="http://schemas.microsoft.com/office/powerpoint/2010/main" val="184372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ED76FA-7B1D-421B-B4FC-8085289393A2}" type="datetimeFigureOut">
              <a:rPr lang="en-US" smtClean="0"/>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0BA50-F1BC-458E-B618-743E7EEEE067}" type="slidenum">
              <a:rPr lang="en-US" smtClean="0"/>
              <a:t>‹#›</a:t>
            </a:fld>
            <a:endParaRPr lang="en-US"/>
          </a:p>
        </p:txBody>
      </p:sp>
    </p:spTree>
    <p:extLst>
      <p:ext uri="{BB962C8B-B14F-4D97-AF65-F5344CB8AC3E}">
        <p14:creationId xmlns:p14="http://schemas.microsoft.com/office/powerpoint/2010/main" val="357392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ED76FA-7B1D-421B-B4FC-8085289393A2}" type="datetimeFigureOut">
              <a:rPr lang="en-US" smtClean="0"/>
              <a:t>6/20/2016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0BA50-F1BC-458E-B618-743E7EEEE067}" type="slidenum">
              <a:rPr lang="en-US" smtClean="0"/>
              <a:t>‹#›</a:t>
            </a:fld>
            <a:endParaRPr lang="en-US"/>
          </a:p>
        </p:txBody>
      </p:sp>
    </p:spTree>
    <p:extLst>
      <p:ext uri="{BB962C8B-B14F-4D97-AF65-F5344CB8AC3E}">
        <p14:creationId xmlns:p14="http://schemas.microsoft.com/office/powerpoint/2010/main" val="294409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ED76FA-7B1D-421B-B4FC-8085289393A2}" type="datetimeFigureOut">
              <a:rPr lang="en-US" smtClean="0"/>
              <a:t>6/20/2016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0BA50-F1BC-458E-B618-743E7EEEE067}" type="slidenum">
              <a:rPr lang="en-US" smtClean="0"/>
              <a:t>‹#›</a:t>
            </a:fld>
            <a:endParaRPr lang="en-US"/>
          </a:p>
        </p:txBody>
      </p:sp>
    </p:spTree>
    <p:extLst>
      <p:ext uri="{BB962C8B-B14F-4D97-AF65-F5344CB8AC3E}">
        <p14:creationId xmlns:p14="http://schemas.microsoft.com/office/powerpoint/2010/main" val="2839817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D76FA-7B1D-421B-B4FC-8085289393A2}" type="datetimeFigureOut">
              <a:rPr lang="en-US" smtClean="0"/>
              <a:t>6/20/2016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0BA50-F1BC-458E-B618-743E7EEEE067}" type="slidenum">
              <a:rPr lang="en-US" smtClean="0"/>
              <a:t>‹#›</a:t>
            </a:fld>
            <a:endParaRPr lang="en-US"/>
          </a:p>
        </p:txBody>
      </p:sp>
    </p:spTree>
    <p:extLst>
      <p:ext uri="{BB962C8B-B14F-4D97-AF65-F5344CB8AC3E}">
        <p14:creationId xmlns:p14="http://schemas.microsoft.com/office/powerpoint/2010/main" val="205821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D76FA-7B1D-421B-B4FC-8085289393A2}" type="datetimeFigureOut">
              <a:rPr lang="en-US" smtClean="0"/>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0BA50-F1BC-458E-B618-743E7EEEE067}" type="slidenum">
              <a:rPr lang="en-US" smtClean="0"/>
              <a:t>‹#›</a:t>
            </a:fld>
            <a:endParaRPr lang="en-US"/>
          </a:p>
        </p:txBody>
      </p:sp>
    </p:spTree>
    <p:extLst>
      <p:ext uri="{BB962C8B-B14F-4D97-AF65-F5344CB8AC3E}">
        <p14:creationId xmlns:p14="http://schemas.microsoft.com/office/powerpoint/2010/main" val="4241881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D76FA-7B1D-421B-B4FC-8085289393A2}" type="datetimeFigureOut">
              <a:rPr lang="en-US" smtClean="0"/>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0BA50-F1BC-458E-B618-743E7EEEE067}" type="slidenum">
              <a:rPr lang="en-US" smtClean="0"/>
              <a:t>‹#›</a:t>
            </a:fld>
            <a:endParaRPr lang="en-US"/>
          </a:p>
        </p:txBody>
      </p:sp>
    </p:spTree>
    <p:extLst>
      <p:ext uri="{BB962C8B-B14F-4D97-AF65-F5344CB8AC3E}">
        <p14:creationId xmlns:p14="http://schemas.microsoft.com/office/powerpoint/2010/main" val="416553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D76FA-7B1D-421B-B4FC-8085289393A2}" type="datetimeFigureOut">
              <a:rPr lang="en-US" smtClean="0"/>
              <a:t>6/20/2016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0BA50-F1BC-458E-B618-743E7EEEE067}" type="slidenum">
              <a:rPr lang="en-US" smtClean="0"/>
              <a:t>‹#›</a:t>
            </a:fld>
            <a:endParaRPr lang="en-US"/>
          </a:p>
        </p:txBody>
      </p:sp>
    </p:spTree>
    <p:extLst>
      <p:ext uri="{BB962C8B-B14F-4D97-AF65-F5344CB8AC3E}">
        <p14:creationId xmlns:p14="http://schemas.microsoft.com/office/powerpoint/2010/main" val="111001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slider.gatech.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DBoHyuZBMe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YY-KuFk0Nl8"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lznbXdrV4-s" TargetMode="External"/><Relationship Id="rId3" Type="http://schemas.openxmlformats.org/officeDocument/2006/relationships/hyperlink" Target="https://www.youtube.com/watch?v=GqV2rWV8QMA" TargetMode="External"/><Relationship Id="rId7" Type="http://schemas.openxmlformats.org/officeDocument/2006/relationships/hyperlink" Target="https://www.youtube.com/watch?v=sKSPxQjPOm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youtube.com/watch?v=GjEUvreNE5Q" TargetMode="External"/><Relationship Id="rId5" Type="http://schemas.openxmlformats.org/officeDocument/2006/relationships/hyperlink" Target="https://www.youtube.com/watch?v=0U3j2YlKQzc" TargetMode="External"/><Relationship Id="rId4" Type="http://schemas.openxmlformats.org/officeDocument/2006/relationships/hyperlink" Target="https://www.youtube.com/watch?v=v4uXT_N4X0w"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MpTQNKCIq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gatewayengineers.com/services/traffic-engineering/" TargetMode="Externa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Robo</a:t>
            </a:r>
            <a:r>
              <a:rPr lang="en-US" dirty="0" smtClean="0"/>
              <a:t>-Science:</a:t>
            </a:r>
            <a:br>
              <a:rPr lang="en-US" dirty="0" smtClean="0"/>
            </a:br>
            <a:r>
              <a:rPr lang="en-US" dirty="0" smtClean="0"/>
              <a:t>Accident Challenge</a:t>
            </a:r>
            <a:endParaRPr lang="en-US" dirty="0"/>
          </a:p>
        </p:txBody>
      </p:sp>
      <p:sp>
        <p:nvSpPr>
          <p:cNvPr id="3" name="Subtitle 2"/>
          <p:cNvSpPr>
            <a:spLocks noGrp="1"/>
          </p:cNvSpPr>
          <p:nvPr>
            <p:ph type="subTitle" idx="1"/>
          </p:nvPr>
        </p:nvSpPr>
        <p:spPr/>
        <p:txBody>
          <a:bodyPr/>
          <a:lstStyle/>
          <a:p>
            <a:r>
              <a:rPr lang="en-US" dirty="0" smtClean="0"/>
              <a:t>Inspiration and some materials from:</a:t>
            </a:r>
          </a:p>
          <a:p>
            <a:r>
              <a:rPr lang="en-US" dirty="0" smtClean="0">
                <a:hlinkClick r:id="rId2"/>
              </a:rPr>
              <a:t>slider.gatech.edu</a:t>
            </a:r>
            <a:endParaRPr lang="en-US" dirty="0" smtClean="0"/>
          </a:p>
        </p:txBody>
      </p:sp>
    </p:spTree>
    <p:extLst>
      <p:ext uri="{BB962C8B-B14F-4D97-AF65-F5344CB8AC3E}">
        <p14:creationId xmlns:p14="http://schemas.microsoft.com/office/powerpoint/2010/main" val="324088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 Data</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3820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700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 Videos</a:t>
            </a:r>
            <a:endParaRPr lang="en-US" dirty="0"/>
          </a:p>
        </p:txBody>
      </p:sp>
      <p:sp>
        <p:nvSpPr>
          <p:cNvPr id="3" name="Content Placeholder 2"/>
          <p:cNvSpPr>
            <a:spLocks noGrp="1"/>
          </p:cNvSpPr>
          <p:nvPr>
            <p:ph idx="1"/>
          </p:nvPr>
        </p:nvSpPr>
        <p:spPr/>
        <p:txBody>
          <a:bodyPr/>
          <a:lstStyle/>
          <a:p>
            <a:r>
              <a:rPr lang="en-US" dirty="0" smtClean="0">
                <a:hlinkClick r:id="rId3"/>
              </a:rPr>
              <a:t>Information from Mayor</a:t>
            </a:r>
            <a:endParaRPr lang="en-US" dirty="0" smtClean="0"/>
          </a:p>
          <a:p>
            <a:r>
              <a:rPr lang="en-US" dirty="0" smtClean="0">
                <a:hlinkClick r:id="rId4"/>
              </a:rPr>
              <a:t>Information from Police Chief</a:t>
            </a:r>
            <a:endParaRPr lang="en-US" dirty="0"/>
          </a:p>
        </p:txBody>
      </p:sp>
    </p:spTree>
    <p:extLst>
      <p:ext uri="{BB962C8B-B14F-4D97-AF65-F5344CB8AC3E}">
        <p14:creationId xmlns:p14="http://schemas.microsoft.com/office/powerpoint/2010/main" val="666973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a:t>
            </a:r>
            <a:endParaRPr lang="en-US" dirty="0"/>
          </a:p>
        </p:txBody>
      </p:sp>
      <p:sp>
        <p:nvSpPr>
          <p:cNvPr id="3" name="Content Placeholder 2"/>
          <p:cNvSpPr>
            <a:spLocks noGrp="1"/>
          </p:cNvSpPr>
          <p:nvPr>
            <p:ph idx="1"/>
          </p:nvPr>
        </p:nvSpPr>
        <p:spPr/>
        <p:txBody>
          <a:bodyPr/>
          <a:lstStyle/>
          <a:p>
            <a:r>
              <a:rPr lang="en-US" dirty="0" smtClean="0"/>
              <a:t>What are some things you know from prior experience?</a:t>
            </a:r>
          </a:p>
          <a:p>
            <a:r>
              <a:rPr lang="en-US" dirty="0" smtClean="0"/>
              <a:t>What important facts and observations have you gathered from the challenge information and videos?</a:t>
            </a:r>
          </a:p>
          <a:p>
            <a:r>
              <a:rPr lang="en-US" dirty="0" smtClean="0"/>
              <a:t>What are the constraints/limitations?</a:t>
            </a:r>
            <a:endParaRPr lang="en-US" dirty="0"/>
          </a:p>
        </p:txBody>
      </p:sp>
    </p:spTree>
    <p:extLst>
      <p:ext uri="{BB962C8B-B14F-4D97-AF65-F5344CB8AC3E}">
        <p14:creationId xmlns:p14="http://schemas.microsoft.com/office/powerpoint/2010/main" val="4077518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sp>
        <p:nvSpPr>
          <p:cNvPr id="3" name="Content Placeholder 2"/>
          <p:cNvSpPr>
            <a:spLocks noGrp="1"/>
          </p:cNvSpPr>
          <p:nvPr>
            <p:ph idx="1"/>
          </p:nvPr>
        </p:nvSpPr>
        <p:spPr/>
        <p:txBody>
          <a:bodyPr/>
          <a:lstStyle/>
          <a:p>
            <a:r>
              <a:rPr lang="en-US" dirty="0" smtClean="0"/>
              <a:t>What existing scientific knowledge will you need to use during this challenge?</a:t>
            </a:r>
          </a:p>
          <a:p>
            <a:r>
              <a:rPr lang="en-US" dirty="0" smtClean="0"/>
              <a:t>Working within the constraints of budget and time, what are some possible solutions to McFarland’s problem?</a:t>
            </a:r>
          </a:p>
          <a:p>
            <a:endParaRPr lang="en-US" dirty="0"/>
          </a:p>
        </p:txBody>
      </p:sp>
    </p:spTree>
    <p:extLst>
      <p:ext uri="{BB962C8B-B14F-4D97-AF65-F5344CB8AC3E}">
        <p14:creationId xmlns:p14="http://schemas.microsoft.com/office/powerpoint/2010/main" val="3277349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Simulating McFarland</a:t>
            </a:r>
            <a:endParaRPr lang="en-US" dirty="0"/>
          </a:p>
        </p:txBody>
      </p:sp>
      <p:sp>
        <p:nvSpPr>
          <p:cNvPr id="3" name="Content Placeholder 2"/>
          <p:cNvSpPr>
            <a:spLocks noGrp="1"/>
          </p:cNvSpPr>
          <p:nvPr>
            <p:ph idx="1"/>
          </p:nvPr>
        </p:nvSpPr>
        <p:spPr/>
        <p:txBody>
          <a:bodyPr/>
          <a:lstStyle/>
          <a:p>
            <a:r>
              <a:rPr lang="en-US" dirty="0" smtClean="0"/>
              <a:t>Now, as traffic engineers, you must create a model to study the collisions under different conditions.</a:t>
            </a:r>
          </a:p>
          <a:p>
            <a:r>
              <a:rPr lang="en-US" dirty="0" smtClean="0"/>
              <a:t>You will propose a solution based on your data and observations.</a:t>
            </a:r>
            <a:endParaRPr lang="en-US" dirty="0"/>
          </a:p>
        </p:txBody>
      </p:sp>
    </p:spTree>
    <p:extLst>
      <p:ext uri="{BB962C8B-B14F-4D97-AF65-F5344CB8AC3E}">
        <p14:creationId xmlns:p14="http://schemas.microsoft.com/office/powerpoint/2010/main" val="1216539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Model Intersection</a:t>
            </a:r>
            <a:endParaRPr lang="en-US" dirty="0"/>
          </a:p>
        </p:txBody>
      </p:sp>
      <p:sp>
        <p:nvSpPr>
          <p:cNvPr id="3" name="Content Placeholder 2"/>
          <p:cNvSpPr>
            <a:spLocks noGrp="1"/>
          </p:cNvSpPr>
          <p:nvPr>
            <p:ph idx="1"/>
          </p:nvPr>
        </p:nvSpPr>
        <p:spPr>
          <a:xfrm>
            <a:off x="381000" y="1447800"/>
            <a:ext cx="8229600" cy="5105400"/>
          </a:xfrm>
        </p:spPr>
        <p:txBody>
          <a:bodyPr>
            <a:normAutofit fontScale="92500" lnSpcReduction="10000"/>
          </a:bodyPr>
          <a:lstStyle/>
          <a:p>
            <a:pPr marL="0" indent="0">
              <a:buNone/>
            </a:pPr>
            <a:r>
              <a:rPr lang="en-US" dirty="0" smtClean="0"/>
              <a:t>Set </a:t>
            </a:r>
            <a:r>
              <a:rPr lang="en-US" dirty="0"/>
              <a:t>up a model </a:t>
            </a:r>
            <a:r>
              <a:rPr lang="en-US" dirty="0" smtClean="0"/>
              <a:t>on-ramp as follows:</a:t>
            </a:r>
            <a:endParaRPr lang="en-US" dirty="0" smtClean="0">
              <a:effectLst/>
            </a:endParaRPr>
          </a:p>
          <a:p>
            <a:r>
              <a:rPr lang="en-US" dirty="0" smtClean="0"/>
              <a:t>Use 8x4 whiteboards</a:t>
            </a:r>
            <a:endParaRPr lang="en-US" dirty="0" smtClean="0">
              <a:effectLst/>
            </a:endParaRPr>
          </a:p>
          <a:p>
            <a:r>
              <a:rPr lang="en-US" dirty="0" smtClean="0"/>
              <a:t>Place </a:t>
            </a:r>
            <a:r>
              <a:rPr lang="en-US" dirty="0"/>
              <a:t>4 kits behind the board - 2 stacks of </a:t>
            </a:r>
            <a:r>
              <a:rPr lang="en-US" dirty="0" smtClean="0"/>
              <a:t>2*</a:t>
            </a:r>
            <a:endParaRPr lang="en-US" dirty="0" smtClean="0">
              <a:effectLst/>
            </a:endParaRPr>
          </a:p>
          <a:p>
            <a:r>
              <a:rPr lang="en-US" dirty="0" smtClean="0"/>
              <a:t>Place a thick line </a:t>
            </a:r>
            <a:r>
              <a:rPr lang="en-US" dirty="0"/>
              <a:t>of tape </a:t>
            </a:r>
            <a:r>
              <a:rPr lang="en-US" dirty="0" smtClean="0"/>
              <a:t>to mark where the incline ends (“ramp”) and the board becomes flat (“road”)</a:t>
            </a:r>
            <a:endParaRPr lang="en-US" dirty="0" smtClean="0">
              <a:effectLst/>
            </a:endParaRPr>
          </a:p>
          <a:p>
            <a:r>
              <a:rPr lang="en-US" dirty="0" smtClean="0"/>
              <a:t>Moving away from “ramp”, measure </a:t>
            </a:r>
            <a:r>
              <a:rPr lang="en-US" dirty="0"/>
              <a:t>45 cm from taped </a:t>
            </a:r>
            <a:r>
              <a:rPr lang="en-US" dirty="0" smtClean="0"/>
              <a:t>line </a:t>
            </a:r>
            <a:r>
              <a:rPr lang="en-US" dirty="0"/>
              <a:t>and place </a:t>
            </a:r>
            <a:r>
              <a:rPr lang="en-US" dirty="0" smtClean="0"/>
              <a:t>another parallel </a:t>
            </a:r>
            <a:r>
              <a:rPr lang="en-US" dirty="0"/>
              <a:t>line of </a:t>
            </a:r>
            <a:r>
              <a:rPr lang="en-US" dirty="0" smtClean="0"/>
              <a:t>tape</a:t>
            </a:r>
            <a:endParaRPr lang="en-US" dirty="0" smtClean="0">
              <a:effectLst/>
            </a:endParaRPr>
          </a:p>
          <a:p>
            <a:pPr marL="0" indent="0">
              <a:buNone/>
            </a:pPr>
            <a:endParaRPr lang="en-US" sz="2600" dirty="0" smtClean="0"/>
          </a:p>
          <a:p>
            <a:pPr marL="0" indent="0">
              <a:buNone/>
            </a:pPr>
            <a:r>
              <a:rPr lang="en-US" sz="2600" dirty="0" smtClean="0"/>
              <a:t>*Get </a:t>
            </a:r>
            <a:r>
              <a:rPr lang="en-US" sz="2600" dirty="0"/>
              <a:t>highest angle so that front truck bumper </a:t>
            </a:r>
            <a:r>
              <a:rPr lang="en-US" sz="2600" dirty="0" smtClean="0"/>
              <a:t>or light sensor does </a:t>
            </a:r>
            <a:r>
              <a:rPr lang="en-US" sz="2600" dirty="0"/>
              <a:t>not touch </a:t>
            </a:r>
            <a:r>
              <a:rPr lang="en-US" sz="2600" dirty="0" smtClean="0"/>
              <a:t>board </a:t>
            </a:r>
            <a:r>
              <a:rPr lang="en-US" sz="2600" dirty="0"/>
              <a:t>when transitioning </a:t>
            </a:r>
            <a:r>
              <a:rPr lang="en-US" sz="2600" dirty="0" smtClean="0"/>
              <a:t>from “ramp” to “road”</a:t>
            </a:r>
            <a:endParaRPr lang="en-US" sz="2600" dirty="0"/>
          </a:p>
        </p:txBody>
      </p:sp>
    </p:spTree>
    <p:extLst>
      <p:ext uri="{BB962C8B-B14F-4D97-AF65-F5344CB8AC3E}">
        <p14:creationId xmlns:p14="http://schemas.microsoft.com/office/powerpoint/2010/main" val="153066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Questions</a:t>
            </a:r>
            <a:endParaRPr lang="en-US" dirty="0"/>
          </a:p>
        </p:txBody>
      </p:sp>
      <p:sp>
        <p:nvSpPr>
          <p:cNvPr id="3" name="Content Placeholder 2"/>
          <p:cNvSpPr>
            <a:spLocks noGrp="1"/>
          </p:cNvSpPr>
          <p:nvPr>
            <p:ph idx="1"/>
          </p:nvPr>
        </p:nvSpPr>
        <p:spPr/>
        <p:txBody>
          <a:bodyPr>
            <a:normAutofit/>
          </a:bodyPr>
          <a:lstStyle/>
          <a:p>
            <a:pPr marL="0" indent="0">
              <a:buNone/>
            </a:pPr>
            <a:r>
              <a:rPr lang="en-US" dirty="0"/>
              <a:t>You have determined that the city should regulate truck speed and/or truck mass. </a:t>
            </a:r>
            <a:endParaRPr lang="en-US" dirty="0" smtClean="0"/>
          </a:p>
          <a:p>
            <a:r>
              <a:rPr lang="en-US" dirty="0" smtClean="0"/>
              <a:t>How can we model different truck speeds?</a:t>
            </a:r>
          </a:p>
          <a:p>
            <a:r>
              <a:rPr lang="en-US" dirty="0" smtClean="0"/>
              <a:t>How can we model different truck masses?</a:t>
            </a:r>
          </a:p>
          <a:p>
            <a:r>
              <a:rPr lang="en-US" dirty="0" smtClean="0"/>
              <a:t>How can we test both variables (speed and mass) and still have a valid experiment?</a:t>
            </a:r>
          </a:p>
          <a:p>
            <a:r>
              <a:rPr lang="en-US" dirty="0" smtClean="0"/>
              <a:t>What is the dependent/responding variable?</a:t>
            </a:r>
          </a:p>
          <a:p>
            <a:r>
              <a:rPr lang="en-US" dirty="0" smtClean="0"/>
              <a:t>What variables should be controlled?</a:t>
            </a:r>
            <a:endParaRPr lang="en-US" dirty="0"/>
          </a:p>
        </p:txBody>
      </p:sp>
    </p:spTree>
    <p:extLst>
      <p:ext uri="{BB962C8B-B14F-4D97-AF65-F5344CB8AC3E}">
        <p14:creationId xmlns:p14="http://schemas.microsoft.com/office/powerpoint/2010/main" val="2010348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Questions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You </a:t>
            </a:r>
            <a:r>
              <a:rPr lang="en-US" dirty="0"/>
              <a:t>now need to collect information so that you can propose HOW the city should regulate </a:t>
            </a:r>
            <a:r>
              <a:rPr lang="en-US" dirty="0" smtClean="0"/>
              <a:t>truck speed and/or truck mass.</a:t>
            </a:r>
            <a:endParaRPr lang="en-US" dirty="0" smtClean="0">
              <a:effectLst/>
            </a:endParaRPr>
          </a:p>
          <a:p>
            <a:r>
              <a:rPr lang="en-US" dirty="0" smtClean="0"/>
              <a:t>You </a:t>
            </a:r>
            <a:r>
              <a:rPr lang="en-US" dirty="0"/>
              <a:t>will need to test collisions that occur at </a:t>
            </a:r>
            <a:r>
              <a:rPr lang="en-US" dirty="0" smtClean="0"/>
              <a:t>low, mid, </a:t>
            </a:r>
            <a:r>
              <a:rPr lang="en-US" dirty="0"/>
              <a:t>and </a:t>
            </a:r>
            <a:r>
              <a:rPr lang="en-US" dirty="0" smtClean="0"/>
              <a:t>high speed, </a:t>
            </a:r>
            <a:r>
              <a:rPr lang="en-US" dirty="0"/>
              <a:t>and </a:t>
            </a:r>
            <a:r>
              <a:rPr lang="en-US" dirty="0" smtClean="0"/>
              <a:t>with truck mass </a:t>
            </a:r>
            <a:r>
              <a:rPr lang="en-US" dirty="0"/>
              <a:t>of 500g, 750g, and 1000g. </a:t>
            </a:r>
            <a:r>
              <a:rPr lang="en-US" dirty="0" smtClean="0"/>
              <a:t>How </a:t>
            </a:r>
            <a:r>
              <a:rPr lang="en-US" dirty="0"/>
              <a:t>many combinations will </a:t>
            </a:r>
            <a:r>
              <a:rPr lang="en-US" dirty="0" smtClean="0"/>
              <a:t>you </a:t>
            </a:r>
            <a:r>
              <a:rPr lang="en-US" dirty="0"/>
              <a:t>need to test</a:t>
            </a:r>
            <a:r>
              <a:rPr lang="en-US" dirty="0" smtClean="0"/>
              <a:t>?</a:t>
            </a:r>
          </a:p>
          <a:p>
            <a:r>
              <a:rPr lang="en-US" dirty="0"/>
              <a:t>What will happen to the truck's momentum as mass is increased? As speed is increased</a:t>
            </a:r>
            <a:r>
              <a:rPr lang="en-US" dirty="0" smtClean="0"/>
              <a:t>?</a:t>
            </a:r>
            <a:endParaRPr lang="en-US" dirty="0"/>
          </a:p>
        </p:txBody>
      </p:sp>
    </p:spTree>
    <p:extLst>
      <p:ext uri="{BB962C8B-B14F-4D97-AF65-F5344CB8AC3E}">
        <p14:creationId xmlns:p14="http://schemas.microsoft.com/office/powerpoint/2010/main" val="104916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Speed and Mass</a:t>
            </a:r>
            <a:endParaRPr lang="en-US" dirty="0"/>
          </a:p>
        </p:txBody>
      </p:sp>
      <p:sp>
        <p:nvSpPr>
          <p:cNvPr id="3" name="Content Placeholder 2"/>
          <p:cNvSpPr>
            <a:spLocks noGrp="1"/>
          </p:cNvSpPr>
          <p:nvPr>
            <p:ph idx="1"/>
          </p:nvPr>
        </p:nvSpPr>
        <p:spPr>
          <a:xfrm>
            <a:off x="304800" y="1600200"/>
            <a:ext cx="8382000" cy="4525963"/>
          </a:xfrm>
        </p:spPr>
        <p:txBody>
          <a:bodyPr>
            <a:normAutofit fontScale="92500" lnSpcReduction="10000"/>
          </a:bodyPr>
          <a:lstStyle/>
          <a:p>
            <a:r>
              <a:rPr lang="en-US" dirty="0" smtClean="0"/>
              <a:t>Speed</a:t>
            </a:r>
          </a:p>
          <a:p>
            <a:pPr lvl="1"/>
            <a:r>
              <a:rPr lang="en-US" dirty="0"/>
              <a:t>Measure </a:t>
            </a:r>
            <a:r>
              <a:rPr lang="en-US" dirty="0" smtClean="0"/>
              <a:t>3 truck </a:t>
            </a:r>
            <a:r>
              <a:rPr lang="en-US" dirty="0"/>
              <a:t>lengths from top of ramp and mark </a:t>
            </a:r>
            <a:r>
              <a:rPr lang="en-US" dirty="0" smtClean="0"/>
              <a:t>each length with </a:t>
            </a:r>
            <a:r>
              <a:rPr lang="en-US" dirty="0"/>
              <a:t>dry erase marker</a:t>
            </a:r>
            <a:r>
              <a:rPr lang="en-US" dirty="0" smtClean="0"/>
              <a:t>.</a:t>
            </a:r>
          </a:p>
          <a:p>
            <a:pPr lvl="1"/>
            <a:r>
              <a:rPr lang="en-US" dirty="0" smtClean="0"/>
              <a:t>Each length represents a starting position: </a:t>
            </a:r>
            <a:r>
              <a:rPr lang="en-US" b="1" dirty="0" smtClean="0"/>
              <a:t>high, mid, or low, </a:t>
            </a:r>
            <a:r>
              <a:rPr lang="en-US" dirty="0" smtClean="0"/>
              <a:t>which correlates to a speed.</a:t>
            </a:r>
          </a:p>
          <a:p>
            <a:r>
              <a:rPr lang="en-US" dirty="0" smtClean="0"/>
              <a:t>Mass</a:t>
            </a:r>
          </a:p>
          <a:p>
            <a:pPr lvl="1"/>
            <a:r>
              <a:rPr lang="en-US" dirty="0" smtClean="0"/>
              <a:t>500 g: Empty truck mass</a:t>
            </a:r>
          </a:p>
          <a:p>
            <a:pPr lvl="1"/>
            <a:r>
              <a:rPr lang="en-US" dirty="0" smtClean="0"/>
              <a:t>750 g</a:t>
            </a:r>
            <a:r>
              <a:rPr lang="en-US" dirty="0"/>
              <a:t>:</a:t>
            </a:r>
            <a:r>
              <a:rPr lang="en-US" dirty="0" smtClean="0"/>
              <a:t> Place one 200g </a:t>
            </a:r>
            <a:r>
              <a:rPr lang="en-US" dirty="0"/>
              <a:t>and </a:t>
            </a:r>
            <a:r>
              <a:rPr lang="en-US" dirty="0" smtClean="0"/>
              <a:t>one 50g weight in truck bed</a:t>
            </a:r>
          </a:p>
          <a:p>
            <a:pPr lvl="1"/>
            <a:r>
              <a:rPr lang="en-US" dirty="0" smtClean="0"/>
              <a:t>1000 g: Place two 200g weights in truck bed. Hang </a:t>
            </a:r>
            <a:r>
              <a:rPr lang="en-US" dirty="0"/>
              <a:t>two </a:t>
            </a:r>
            <a:r>
              <a:rPr lang="en-US" dirty="0" smtClean="0"/>
              <a:t>50g weights on </a:t>
            </a:r>
            <a:r>
              <a:rPr lang="en-US" dirty="0"/>
              <a:t>the </a:t>
            </a:r>
            <a:r>
              <a:rPr lang="en-US" dirty="0" smtClean="0"/>
              <a:t>back of the truck bed.</a:t>
            </a:r>
          </a:p>
          <a:p>
            <a:endParaRPr lang="en-US" dirty="0"/>
          </a:p>
        </p:txBody>
      </p:sp>
    </p:spTree>
    <p:extLst>
      <p:ext uri="{BB962C8B-B14F-4D97-AF65-F5344CB8AC3E}">
        <p14:creationId xmlns:p14="http://schemas.microsoft.com/office/powerpoint/2010/main" val="144394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Observations</a:t>
            </a:r>
            <a:endParaRPr lang="en-US" dirty="0"/>
          </a:p>
        </p:txBody>
      </p:sp>
      <p:sp>
        <p:nvSpPr>
          <p:cNvPr id="3" name="Content Placeholder 2"/>
          <p:cNvSpPr>
            <a:spLocks noGrp="1"/>
          </p:cNvSpPr>
          <p:nvPr>
            <p:ph idx="1"/>
          </p:nvPr>
        </p:nvSpPr>
        <p:spPr>
          <a:xfrm>
            <a:off x="228600" y="1447800"/>
            <a:ext cx="8686800" cy="5105400"/>
          </a:xfrm>
        </p:spPr>
        <p:txBody>
          <a:bodyPr>
            <a:normAutofit fontScale="92500" lnSpcReduction="20000"/>
          </a:bodyPr>
          <a:lstStyle/>
          <a:p>
            <a:r>
              <a:rPr lang="en-US" dirty="0" smtClean="0"/>
              <a:t>For each trial, you </a:t>
            </a:r>
            <a:r>
              <a:rPr lang="en-US" dirty="0"/>
              <a:t>will </a:t>
            </a:r>
            <a:r>
              <a:rPr lang="en-US" dirty="0" smtClean="0"/>
              <a:t>record </a:t>
            </a:r>
            <a:r>
              <a:rPr lang="en-US" dirty="0"/>
              <a:t>the </a:t>
            </a:r>
            <a:r>
              <a:rPr lang="en-US" dirty="0" smtClean="0"/>
              <a:t>speed* </a:t>
            </a:r>
            <a:r>
              <a:rPr lang="en-US" dirty="0"/>
              <a:t>of the truck and distance the car </a:t>
            </a:r>
            <a:r>
              <a:rPr lang="en-US" dirty="0" smtClean="0"/>
              <a:t>travels</a:t>
            </a:r>
            <a:r>
              <a:rPr lang="en-US" dirty="0"/>
              <a:t> </a:t>
            </a:r>
            <a:r>
              <a:rPr lang="en-US" dirty="0" smtClean="0"/>
              <a:t>under different conditions of truck mass and truck speed.</a:t>
            </a:r>
          </a:p>
          <a:p>
            <a:pPr marL="457200" lvl="1" indent="0">
              <a:buNone/>
            </a:pPr>
            <a:r>
              <a:rPr lang="en-US" dirty="0"/>
              <a:t>*</a:t>
            </a:r>
            <a:r>
              <a:rPr lang="en-US" dirty="0" smtClean="0"/>
              <a:t>Speed </a:t>
            </a:r>
            <a:r>
              <a:rPr lang="en-US" dirty="0"/>
              <a:t>should correlate with ramp height, so there should be very little variation for speeds at the same height. </a:t>
            </a:r>
            <a:br>
              <a:rPr lang="en-US" dirty="0"/>
            </a:br>
            <a:endParaRPr lang="en-US" dirty="0"/>
          </a:p>
          <a:p>
            <a:r>
              <a:rPr lang="en-US" dirty="0"/>
              <a:t>You and your partner will be given a data table. </a:t>
            </a:r>
            <a:endParaRPr lang="en-US" dirty="0" smtClean="0"/>
          </a:p>
          <a:p>
            <a:pPr lvl="1"/>
            <a:r>
              <a:rPr lang="en-US" dirty="0" smtClean="0"/>
              <a:t>If space in room is an issue: Partner </a:t>
            </a:r>
            <a:r>
              <a:rPr lang="en-US" dirty="0"/>
              <a:t>up with another pair to collect data - you will use ONE truck and ONE car, but you will each record the data separately</a:t>
            </a:r>
            <a:r>
              <a:rPr lang="en-US" dirty="0" smtClean="0"/>
              <a:t>.</a:t>
            </a:r>
            <a:r>
              <a:rPr lang="en-US" dirty="0"/>
              <a:t/>
            </a:r>
            <a:br>
              <a:rPr lang="en-US" dirty="0"/>
            </a:br>
            <a:endParaRPr lang="en-US" dirty="0"/>
          </a:p>
          <a:p>
            <a:r>
              <a:rPr lang="en-US" dirty="0"/>
              <a:t>Once you have your </a:t>
            </a:r>
            <a:r>
              <a:rPr lang="en-US" dirty="0" smtClean="0"/>
              <a:t>data table</a:t>
            </a:r>
            <a:r>
              <a:rPr lang="en-US" dirty="0"/>
              <a:t>, you can begin collecting data.</a:t>
            </a:r>
          </a:p>
        </p:txBody>
      </p:sp>
    </p:spTree>
    <p:extLst>
      <p:ext uri="{BB962C8B-B14F-4D97-AF65-F5344CB8AC3E}">
        <p14:creationId xmlns:p14="http://schemas.microsoft.com/office/powerpoint/2010/main" val="242614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Videos</a:t>
            </a:r>
            <a:endParaRPr lang="en-US" dirty="0"/>
          </a:p>
        </p:txBody>
      </p:sp>
      <p:sp>
        <p:nvSpPr>
          <p:cNvPr id="3" name="Content Placeholder 2"/>
          <p:cNvSpPr>
            <a:spLocks noGrp="1"/>
          </p:cNvSpPr>
          <p:nvPr>
            <p:ph idx="1"/>
          </p:nvPr>
        </p:nvSpPr>
        <p:spPr/>
        <p:txBody>
          <a:bodyPr>
            <a:normAutofit/>
          </a:bodyPr>
          <a:lstStyle/>
          <a:p>
            <a:r>
              <a:rPr lang="en-US" dirty="0" smtClean="0">
                <a:hlinkClick r:id="rId3"/>
              </a:rPr>
              <a:t>Introduction to Challenge</a:t>
            </a:r>
            <a:endParaRPr lang="en-US" dirty="0" smtClean="0"/>
          </a:p>
          <a:p>
            <a:r>
              <a:rPr lang="en-US" dirty="0" smtClean="0">
                <a:hlinkClick r:id="rId4"/>
              </a:rPr>
              <a:t>Actual Collisions #1-3</a:t>
            </a:r>
            <a:endParaRPr lang="en-US" dirty="0" smtClean="0"/>
          </a:p>
          <a:p>
            <a:pPr marL="342900" lvl="1" indent="-342900">
              <a:buFont typeface="Arial" panose="020B0604020202020204" pitchFamily="34" charset="0"/>
              <a:buChar char="•"/>
            </a:pPr>
            <a:r>
              <a:rPr lang="en-US" sz="3200" dirty="0">
                <a:hlinkClick r:id="rId5"/>
              </a:rPr>
              <a:t>Impact </a:t>
            </a:r>
            <a:r>
              <a:rPr lang="en-US" sz="3200" dirty="0" smtClean="0">
                <a:hlinkClick r:id="rId5"/>
              </a:rPr>
              <a:t>Info</a:t>
            </a:r>
            <a:endParaRPr lang="en-US" sz="3200" dirty="0" smtClean="0"/>
          </a:p>
          <a:p>
            <a:pPr marL="0" indent="0">
              <a:buNone/>
            </a:pPr>
            <a:endParaRPr lang="en-US" dirty="0"/>
          </a:p>
          <a:p>
            <a:r>
              <a:rPr lang="en-US" dirty="0" smtClean="0"/>
              <a:t>Optional Additional Videos</a:t>
            </a:r>
          </a:p>
          <a:p>
            <a:pPr lvl="1"/>
            <a:r>
              <a:rPr lang="en-US" dirty="0" smtClean="0">
                <a:hlinkClick r:id="rId6"/>
              </a:rPr>
              <a:t>Crash A</a:t>
            </a:r>
            <a:endParaRPr lang="en-US" dirty="0" smtClean="0"/>
          </a:p>
          <a:p>
            <a:pPr lvl="1"/>
            <a:r>
              <a:rPr lang="en-US" dirty="0" smtClean="0">
                <a:hlinkClick r:id="rId7"/>
              </a:rPr>
              <a:t>Crash B</a:t>
            </a:r>
            <a:endParaRPr lang="en-US" dirty="0" smtClean="0"/>
          </a:p>
          <a:p>
            <a:pPr lvl="1"/>
            <a:r>
              <a:rPr lang="en-US" dirty="0" smtClean="0">
                <a:hlinkClick r:id="rId8"/>
              </a:rPr>
              <a:t>Crash C</a:t>
            </a:r>
            <a:endParaRPr lang="en-US" dirty="0"/>
          </a:p>
        </p:txBody>
      </p:sp>
    </p:spTree>
    <p:extLst>
      <p:ext uri="{BB962C8B-B14F-4D97-AF65-F5344CB8AC3E}">
        <p14:creationId xmlns:p14="http://schemas.microsoft.com/office/powerpoint/2010/main" val="3850302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Scale Factor</a:t>
            </a:r>
            <a:endParaRPr lang="en-US" dirty="0"/>
          </a:p>
        </p:txBody>
      </p:sp>
      <p:sp>
        <p:nvSpPr>
          <p:cNvPr id="3" name="Content Placeholder 2"/>
          <p:cNvSpPr>
            <a:spLocks noGrp="1"/>
          </p:cNvSpPr>
          <p:nvPr>
            <p:ph idx="1"/>
          </p:nvPr>
        </p:nvSpPr>
        <p:spPr/>
        <p:txBody>
          <a:bodyPr>
            <a:normAutofit lnSpcReduction="10000"/>
          </a:bodyPr>
          <a:lstStyle/>
          <a:p>
            <a:r>
              <a:rPr lang="en-US" dirty="0"/>
              <a:t>The high speed you tested represented  40 mph (the speed limit). However, this was not the actual high speed in the simulation.</a:t>
            </a:r>
          </a:p>
          <a:p>
            <a:r>
              <a:rPr lang="en-US" b="1" dirty="0" smtClean="0"/>
              <a:t>What scale factor is needed to scale up your fastest simulation speed to 40 mph?</a:t>
            </a:r>
            <a:endParaRPr lang="en-US" b="1" dirty="0"/>
          </a:p>
          <a:p>
            <a:pPr lvl="1"/>
            <a:r>
              <a:rPr lang="en-US" dirty="0" smtClean="0"/>
              <a:t>Scale factor is the number you will multiply your simulation speed by to convert it to 40mph.</a:t>
            </a:r>
          </a:p>
          <a:p>
            <a:r>
              <a:rPr lang="en-US" dirty="0" smtClean="0"/>
              <a:t>Use this scale factor to convert all of your average speeds from the simulation into mph.</a:t>
            </a:r>
          </a:p>
          <a:p>
            <a:pPr marL="457200" lvl="1" indent="0">
              <a:buNone/>
            </a:pPr>
            <a:endParaRPr lang="en-US" dirty="0" smtClean="0"/>
          </a:p>
        </p:txBody>
      </p:sp>
    </p:spTree>
    <p:extLst>
      <p:ext uri="{BB962C8B-B14F-4D97-AF65-F5344CB8AC3E}">
        <p14:creationId xmlns:p14="http://schemas.microsoft.com/office/powerpoint/2010/main" val="1889356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Graphs</a:t>
            </a:r>
            <a:endParaRPr lang="en-US" dirty="0"/>
          </a:p>
        </p:txBody>
      </p:sp>
      <p:sp>
        <p:nvSpPr>
          <p:cNvPr id="3" name="Content Placeholder 2"/>
          <p:cNvSpPr>
            <a:spLocks noGrp="1"/>
          </p:cNvSpPr>
          <p:nvPr>
            <p:ph idx="1"/>
          </p:nvPr>
        </p:nvSpPr>
        <p:spPr>
          <a:xfrm>
            <a:off x="228600" y="1371600"/>
            <a:ext cx="8686800" cy="5105400"/>
          </a:xfrm>
        </p:spPr>
        <p:txBody>
          <a:bodyPr>
            <a:normAutofit fontScale="70000" lnSpcReduction="20000"/>
          </a:bodyPr>
          <a:lstStyle/>
          <a:p>
            <a:pPr marL="0" indent="0">
              <a:buNone/>
            </a:pPr>
            <a:r>
              <a:rPr lang="en-US" dirty="0"/>
              <a:t>Using your </a:t>
            </a:r>
            <a:r>
              <a:rPr lang="en-US" dirty="0" smtClean="0"/>
              <a:t>collected data, make </a:t>
            </a:r>
            <a:r>
              <a:rPr lang="en-US" dirty="0"/>
              <a:t>the following graphs (3 graphs total</a:t>
            </a:r>
            <a:r>
              <a:rPr lang="en-US" dirty="0" smtClean="0"/>
              <a:t>):</a:t>
            </a:r>
            <a:r>
              <a:rPr lang="en-US" dirty="0"/>
              <a:t/>
            </a:r>
            <a:br>
              <a:rPr lang="en-US" dirty="0"/>
            </a:br>
            <a:endParaRPr lang="en-US" dirty="0"/>
          </a:p>
          <a:p>
            <a:pPr marL="514350" indent="-514350">
              <a:buFont typeface="+mj-lt"/>
              <a:buAutoNum type="arabicPeriod"/>
            </a:pPr>
            <a:r>
              <a:rPr lang="en-US" dirty="0"/>
              <a:t>Make a </a:t>
            </a:r>
            <a:r>
              <a:rPr lang="en-US" b="1" dirty="0"/>
              <a:t>bar graph </a:t>
            </a:r>
            <a:r>
              <a:rPr lang="en-US" dirty="0"/>
              <a:t>to compare distance the car traveled for each combination of truck speed and mass. You will have 9 bars </a:t>
            </a:r>
            <a:r>
              <a:rPr lang="en-US" dirty="0" smtClean="0"/>
              <a:t>total.</a:t>
            </a:r>
          </a:p>
          <a:p>
            <a:pPr marL="400050" lvl="1" indent="0">
              <a:buNone/>
            </a:pPr>
            <a:endParaRPr lang="en-US" i="1" dirty="0" smtClean="0"/>
          </a:p>
          <a:p>
            <a:pPr marL="400050" lvl="1" indent="0">
              <a:buNone/>
            </a:pPr>
            <a:r>
              <a:rPr lang="en-US" i="1" dirty="0" smtClean="0"/>
              <a:t>Locate </a:t>
            </a:r>
            <a:r>
              <a:rPr lang="en-US" i="1" dirty="0"/>
              <a:t>your tallest bar. Find the ramp height (speed) and mass combination that led to that tallest bar. These will be your </a:t>
            </a:r>
            <a:r>
              <a:rPr lang="en-US" b="1" i="1" dirty="0" smtClean="0"/>
              <a:t>target speed </a:t>
            </a:r>
            <a:r>
              <a:rPr lang="en-US" i="1" dirty="0" smtClean="0"/>
              <a:t>and </a:t>
            </a:r>
            <a:r>
              <a:rPr lang="en-US" b="1" i="1" dirty="0" smtClean="0"/>
              <a:t>target mass</a:t>
            </a:r>
            <a:r>
              <a:rPr lang="en-US" b="1" i="1" dirty="0"/>
              <a:t>.</a:t>
            </a:r>
            <a:r>
              <a:rPr lang="en-US" b="1" i="1" dirty="0" smtClean="0"/>
              <a:t> </a:t>
            </a:r>
            <a:r>
              <a:rPr lang="en-US" i="1" dirty="0"/>
              <a:t>You will use these to determine which has a greater effect on the distance the car is pushed - speed or mass</a:t>
            </a:r>
            <a:r>
              <a:rPr lang="en-US" i="1" dirty="0" smtClean="0"/>
              <a:t>.</a:t>
            </a:r>
            <a:r>
              <a:rPr lang="en-US" dirty="0"/>
              <a:t/>
            </a:r>
            <a:br>
              <a:rPr lang="en-US" dirty="0"/>
            </a:br>
            <a:endParaRPr lang="en-US" dirty="0"/>
          </a:p>
          <a:p>
            <a:pPr marL="514350" indent="-514350">
              <a:buFont typeface="+mj-lt"/>
              <a:buAutoNum type="arabicPeriod"/>
            </a:pPr>
            <a:r>
              <a:rPr lang="en-US" u="sng" dirty="0"/>
              <a:t>For target speed</a:t>
            </a:r>
            <a:r>
              <a:rPr lang="en-US" dirty="0"/>
              <a:t>, make a </a:t>
            </a:r>
            <a:r>
              <a:rPr lang="en-US" b="1" dirty="0"/>
              <a:t>scatterplot </a:t>
            </a:r>
            <a:r>
              <a:rPr lang="en-US" dirty="0"/>
              <a:t>of </a:t>
            </a:r>
            <a:r>
              <a:rPr lang="en-US" u="sng" dirty="0"/>
              <a:t>mass</a:t>
            </a:r>
            <a:r>
              <a:rPr lang="en-US" dirty="0"/>
              <a:t> vs. distance. You will have 3 points in your scatterplot (target ramp height with 500, 750, 1000 g</a:t>
            </a:r>
            <a:r>
              <a:rPr lang="en-US" dirty="0" smtClean="0"/>
              <a:t>).</a:t>
            </a:r>
            <a:r>
              <a:rPr lang="en-US" dirty="0"/>
              <a:t/>
            </a:r>
            <a:br>
              <a:rPr lang="en-US" dirty="0"/>
            </a:br>
            <a:endParaRPr lang="en-US" dirty="0"/>
          </a:p>
          <a:p>
            <a:pPr marL="514350" indent="-514350">
              <a:buFont typeface="+mj-lt"/>
              <a:buAutoNum type="arabicPeriod"/>
            </a:pPr>
            <a:r>
              <a:rPr lang="en-US" u="sng" dirty="0" smtClean="0"/>
              <a:t>For </a:t>
            </a:r>
            <a:r>
              <a:rPr lang="en-US" u="sng" dirty="0"/>
              <a:t>target mass</a:t>
            </a:r>
            <a:r>
              <a:rPr lang="en-US" dirty="0"/>
              <a:t>, make a </a:t>
            </a:r>
            <a:r>
              <a:rPr lang="en-US" b="1" dirty="0"/>
              <a:t>scatterplot </a:t>
            </a:r>
            <a:r>
              <a:rPr lang="en-US" dirty="0"/>
              <a:t>of </a:t>
            </a:r>
            <a:r>
              <a:rPr lang="en-US" u="sng" dirty="0"/>
              <a:t>speed</a:t>
            </a:r>
            <a:r>
              <a:rPr lang="en-US" dirty="0"/>
              <a:t> vs. distance. You will have 3 points in your scatterplot (target mass at low, mid, high height - use speed)</a:t>
            </a:r>
          </a:p>
        </p:txBody>
      </p:sp>
    </p:spTree>
    <p:extLst>
      <p:ext uri="{BB962C8B-B14F-4D97-AF65-F5344CB8AC3E}">
        <p14:creationId xmlns:p14="http://schemas.microsoft.com/office/powerpoint/2010/main" val="1176875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Analysis</a:t>
            </a:r>
            <a:endParaRPr lang="en-US" dirty="0"/>
          </a:p>
        </p:txBody>
      </p:sp>
      <p:sp>
        <p:nvSpPr>
          <p:cNvPr id="3" name="Content Placeholder 2"/>
          <p:cNvSpPr>
            <a:spLocks noGrp="1"/>
          </p:cNvSpPr>
          <p:nvPr>
            <p:ph idx="1"/>
          </p:nvPr>
        </p:nvSpPr>
        <p:spPr/>
        <p:txBody>
          <a:bodyPr>
            <a:normAutofit fontScale="92500" lnSpcReduction="20000"/>
          </a:bodyPr>
          <a:lstStyle/>
          <a:p>
            <a:r>
              <a:rPr lang="en-US" dirty="0"/>
              <a:t>Label each bar on your bar graph as "minor damage", "major damage", or "fatal damage". Explain how you distinguished between the level of damage</a:t>
            </a:r>
            <a:r>
              <a:rPr lang="en-US" dirty="0" smtClean="0"/>
              <a:t>.</a:t>
            </a:r>
            <a:r>
              <a:rPr lang="en-US" dirty="0"/>
              <a:t/>
            </a:r>
            <a:br>
              <a:rPr lang="en-US" dirty="0"/>
            </a:br>
            <a:endParaRPr lang="en-US" dirty="0"/>
          </a:p>
          <a:p>
            <a:r>
              <a:rPr lang="en-US" dirty="0"/>
              <a:t>Which bar represents the conditions that will most likely lead to fatal accidents? Why</a:t>
            </a:r>
            <a:r>
              <a:rPr lang="en-US" dirty="0" smtClean="0"/>
              <a:t>?</a:t>
            </a:r>
            <a:r>
              <a:rPr lang="en-US" dirty="0"/>
              <a:t/>
            </a:r>
            <a:br>
              <a:rPr lang="en-US" dirty="0"/>
            </a:br>
            <a:endParaRPr lang="en-US" dirty="0"/>
          </a:p>
          <a:p>
            <a:r>
              <a:rPr lang="en-US" dirty="0"/>
              <a:t>Which has </a:t>
            </a:r>
            <a:r>
              <a:rPr lang="en-US" dirty="0" smtClean="0"/>
              <a:t>the </a:t>
            </a:r>
            <a:r>
              <a:rPr lang="en-US" dirty="0"/>
              <a:t>greater impact on distance - truck speed or </a:t>
            </a:r>
            <a:r>
              <a:rPr lang="en-US" dirty="0" smtClean="0"/>
              <a:t>truck mass?</a:t>
            </a:r>
            <a:r>
              <a:rPr lang="en-US" dirty="0"/>
              <a:t/>
            </a:r>
            <a:br>
              <a:rPr lang="en-US" dirty="0"/>
            </a:br>
            <a:endParaRPr lang="en-US" dirty="0"/>
          </a:p>
        </p:txBody>
      </p:sp>
    </p:spTree>
    <p:extLst>
      <p:ext uri="{BB962C8B-B14F-4D97-AF65-F5344CB8AC3E}">
        <p14:creationId xmlns:p14="http://schemas.microsoft.com/office/powerpoint/2010/main" val="3554848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Propose a speed limit and/or weight limit to the mayor of McFarland. You must support your proposal with data collected during the experiment.</a:t>
            </a:r>
          </a:p>
        </p:txBody>
      </p:sp>
    </p:spTree>
    <p:extLst>
      <p:ext uri="{BB962C8B-B14F-4D97-AF65-F5344CB8AC3E}">
        <p14:creationId xmlns:p14="http://schemas.microsoft.com/office/powerpoint/2010/main" val="4134702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Model Intersection</a:t>
            </a:r>
            <a:endParaRPr lang="en-US" dirty="0"/>
          </a:p>
        </p:txBody>
      </p:sp>
      <p:sp>
        <p:nvSpPr>
          <p:cNvPr id="3" name="Content Placeholder 2"/>
          <p:cNvSpPr>
            <a:spLocks noGrp="1"/>
          </p:cNvSpPr>
          <p:nvPr>
            <p:ph idx="1"/>
          </p:nvPr>
        </p:nvSpPr>
        <p:spPr>
          <a:xfrm>
            <a:off x="381000" y="1447800"/>
            <a:ext cx="8229600" cy="5105400"/>
          </a:xfrm>
        </p:spPr>
        <p:txBody>
          <a:bodyPr>
            <a:normAutofit fontScale="85000" lnSpcReduction="10000"/>
          </a:bodyPr>
          <a:lstStyle/>
          <a:p>
            <a:pPr marL="0" indent="0">
              <a:buNone/>
            </a:pPr>
            <a:r>
              <a:rPr lang="en-US" dirty="0" smtClean="0"/>
              <a:t>Set </a:t>
            </a:r>
            <a:r>
              <a:rPr lang="en-US" dirty="0"/>
              <a:t>up a model </a:t>
            </a:r>
            <a:r>
              <a:rPr lang="en-US" dirty="0" smtClean="0"/>
              <a:t>on-ramp as follows:</a:t>
            </a:r>
            <a:endParaRPr lang="en-US" dirty="0" smtClean="0">
              <a:effectLst/>
            </a:endParaRPr>
          </a:p>
          <a:p>
            <a:r>
              <a:rPr lang="en-US" dirty="0" smtClean="0"/>
              <a:t>Use 8x4 whiteboards</a:t>
            </a:r>
          </a:p>
          <a:p>
            <a:r>
              <a:rPr lang="en-US" dirty="0" smtClean="0">
                <a:effectLst/>
              </a:rPr>
              <a:t>Two ramp setups:</a:t>
            </a:r>
          </a:p>
          <a:p>
            <a:pPr lvl="1"/>
            <a:r>
              <a:rPr lang="en-US" dirty="0" smtClean="0"/>
              <a:t>Low: Place 2 kits behind the board – 2 stacks of 1*</a:t>
            </a:r>
          </a:p>
          <a:p>
            <a:pPr lvl="1"/>
            <a:r>
              <a:rPr lang="en-US" dirty="0" smtClean="0"/>
              <a:t>High: Place </a:t>
            </a:r>
            <a:r>
              <a:rPr lang="en-US" dirty="0"/>
              <a:t>4 kits behind the board - 2 stacks of </a:t>
            </a:r>
            <a:r>
              <a:rPr lang="en-US" dirty="0" smtClean="0"/>
              <a:t>2*</a:t>
            </a:r>
            <a:endParaRPr lang="en-US" dirty="0" smtClean="0">
              <a:effectLst/>
            </a:endParaRPr>
          </a:p>
          <a:p>
            <a:r>
              <a:rPr lang="en-US" dirty="0" smtClean="0"/>
              <a:t>Place a thick line </a:t>
            </a:r>
            <a:r>
              <a:rPr lang="en-US" dirty="0"/>
              <a:t>of tape </a:t>
            </a:r>
            <a:r>
              <a:rPr lang="en-US" dirty="0" smtClean="0"/>
              <a:t>to mark where the incline ends (“ramp”) and the board becomes flat (“road”)</a:t>
            </a:r>
            <a:endParaRPr lang="en-US" dirty="0" smtClean="0">
              <a:effectLst/>
            </a:endParaRPr>
          </a:p>
          <a:p>
            <a:r>
              <a:rPr lang="en-US" dirty="0" smtClean="0"/>
              <a:t>Moving away from “ramp”, measure </a:t>
            </a:r>
            <a:r>
              <a:rPr lang="en-US" dirty="0"/>
              <a:t>45 cm from taped </a:t>
            </a:r>
            <a:r>
              <a:rPr lang="en-US" dirty="0" smtClean="0"/>
              <a:t>line </a:t>
            </a:r>
            <a:r>
              <a:rPr lang="en-US" dirty="0"/>
              <a:t>and place </a:t>
            </a:r>
            <a:r>
              <a:rPr lang="en-US" dirty="0" smtClean="0"/>
              <a:t>another parallel </a:t>
            </a:r>
            <a:r>
              <a:rPr lang="en-US" dirty="0"/>
              <a:t>line of </a:t>
            </a:r>
            <a:r>
              <a:rPr lang="en-US" dirty="0" smtClean="0"/>
              <a:t>tape</a:t>
            </a:r>
            <a:endParaRPr lang="en-US" dirty="0" smtClean="0">
              <a:effectLst/>
            </a:endParaRPr>
          </a:p>
          <a:p>
            <a:pPr marL="0" indent="0">
              <a:buNone/>
            </a:pPr>
            <a:endParaRPr lang="en-US" sz="2600" dirty="0" smtClean="0"/>
          </a:p>
          <a:p>
            <a:pPr marL="0" indent="0">
              <a:buNone/>
            </a:pPr>
            <a:r>
              <a:rPr lang="en-US" sz="2600" dirty="0" smtClean="0"/>
              <a:t>*Get </a:t>
            </a:r>
            <a:r>
              <a:rPr lang="en-US" sz="2600" dirty="0"/>
              <a:t>highest angle so that front truck bumper </a:t>
            </a:r>
            <a:r>
              <a:rPr lang="en-US" sz="2600" dirty="0" smtClean="0"/>
              <a:t>or light sensor does </a:t>
            </a:r>
            <a:r>
              <a:rPr lang="en-US" sz="2600" dirty="0"/>
              <a:t>not touch </a:t>
            </a:r>
            <a:r>
              <a:rPr lang="en-US" sz="2600" dirty="0" smtClean="0"/>
              <a:t>board </a:t>
            </a:r>
            <a:r>
              <a:rPr lang="en-US" sz="2600" dirty="0"/>
              <a:t>when transitioning </a:t>
            </a:r>
            <a:r>
              <a:rPr lang="en-US" sz="2600" dirty="0" smtClean="0"/>
              <a:t>from “ramp” to “road”</a:t>
            </a:r>
            <a:endParaRPr lang="en-US" sz="2600" dirty="0"/>
          </a:p>
        </p:txBody>
      </p:sp>
    </p:spTree>
    <p:extLst>
      <p:ext uri="{BB962C8B-B14F-4D97-AF65-F5344CB8AC3E}">
        <p14:creationId xmlns:p14="http://schemas.microsoft.com/office/powerpoint/2010/main" val="3916492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Questions</a:t>
            </a:r>
            <a:endParaRPr lang="en-US" dirty="0"/>
          </a:p>
        </p:txBody>
      </p:sp>
      <p:sp>
        <p:nvSpPr>
          <p:cNvPr id="3" name="Content Placeholder 2"/>
          <p:cNvSpPr>
            <a:spLocks noGrp="1"/>
          </p:cNvSpPr>
          <p:nvPr>
            <p:ph idx="1"/>
          </p:nvPr>
        </p:nvSpPr>
        <p:spPr/>
        <p:txBody>
          <a:bodyPr>
            <a:normAutofit/>
          </a:bodyPr>
          <a:lstStyle/>
          <a:p>
            <a:pPr marL="0" indent="0">
              <a:buNone/>
            </a:pPr>
            <a:r>
              <a:rPr lang="en-US" dirty="0"/>
              <a:t>You have determined that the city should regulate truck speed and/or truck mass. </a:t>
            </a:r>
            <a:endParaRPr lang="en-US" dirty="0" smtClean="0"/>
          </a:p>
          <a:p>
            <a:r>
              <a:rPr lang="en-US" dirty="0" smtClean="0"/>
              <a:t>How can we model different truck speeds?</a:t>
            </a:r>
          </a:p>
          <a:p>
            <a:r>
              <a:rPr lang="en-US" dirty="0" smtClean="0"/>
              <a:t>How can we model different truck masses?</a:t>
            </a:r>
          </a:p>
          <a:p>
            <a:r>
              <a:rPr lang="en-US" dirty="0" smtClean="0"/>
              <a:t>How can we test both variables (speed and mass) and still have a valid experiment?</a:t>
            </a:r>
          </a:p>
          <a:p>
            <a:r>
              <a:rPr lang="en-US" dirty="0" smtClean="0"/>
              <a:t>What is the dependent/responding variable?</a:t>
            </a:r>
          </a:p>
          <a:p>
            <a:r>
              <a:rPr lang="en-US" dirty="0" smtClean="0"/>
              <a:t>What variables should be controlled?</a:t>
            </a:r>
            <a:endParaRPr lang="en-US" dirty="0"/>
          </a:p>
        </p:txBody>
      </p:sp>
    </p:spTree>
    <p:extLst>
      <p:ext uri="{BB962C8B-B14F-4D97-AF65-F5344CB8AC3E}">
        <p14:creationId xmlns:p14="http://schemas.microsoft.com/office/powerpoint/2010/main" val="1055202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Questions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You </a:t>
            </a:r>
            <a:r>
              <a:rPr lang="en-US" dirty="0"/>
              <a:t>now need to collect information so that you can propose HOW the city should regulate </a:t>
            </a:r>
            <a:r>
              <a:rPr lang="en-US" dirty="0" smtClean="0"/>
              <a:t>truck speed and/or truck mass.</a:t>
            </a:r>
            <a:endParaRPr lang="en-US" dirty="0" smtClean="0">
              <a:effectLst/>
            </a:endParaRPr>
          </a:p>
          <a:p>
            <a:r>
              <a:rPr lang="en-US" dirty="0" smtClean="0"/>
              <a:t>You </a:t>
            </a:r>
            <a:r>
              <a:rPr lang="en-US" dirty="0"/>
              <a:t>will need to test collisions that occur at </a:t>
            </a:r>
            <a:r>
              <a:rPr lang="en-US" dirty="0" smtClean="0"/>
              <a:t>low and high speed, </a:t>
            </a:r>
            <a:r>
              <a:rPr lang="en-US" dirty="0"/>
              <a:t>and </a:t>
            </a:r>
            <a:r>
              <a:rPr lang="en-US" dirty="0" smtClean="0"/>
              <a:t>with an empty and full truck. How </a:t>
            </a:r>
            <a:r>
              <a:rPr lang="en-US" dirty="0"/>
              <a:t>many combinations will </a:t>
            </a:r>
            <a:r>
              <a:rPr lang="en-US" dirty="0" smtClean="0"/>
              <a:t>you </a:t>
            </a:r>
            <a:r>
              <a:rPr lang="en-US" dirty="0"/>
              <a:t>need to test</a:t>
            </a:r>
            <a:r>
              <a:rPr lang="en-US" dirty="0" smtClean="0"/>
              <a:t>?</a:t>
            </a:r>
          </a:p>
          <a:p>
            <a:r>
              <a:rPr lang="en-US" dirty="0"/>
              <a:t>What will happen to the truck's momentum as mass is increased? As speed is increased</a:t>
            </a:r>
            <a:r>
              <a:rPr lang="en-US" dirty="0" smtClean="0"/>
              <a:t>?</a:t>
            </a:r>
            <a:endParaRPr lang="en-US" dirty="0"/>
          </a:p>
        </p:txBody>
      </p:sp>
    </p:spTree>
    <p:extLst>
      <p:ext uri="{BB962C8B-B14F-4D97-AF65-F5344CB8AC3E}">
        <p14:creationId xmlns:p14="http://schemas.microsoft.com/office/powerpoint/2010/main" val="895287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Speed and Mass</a:t>
            </a:r>
            <a:endParaRPr lang="en-US" dirty="0"/>
          </a:p>
        </p:txBody>
      </p:sp>
      <p:sp>
        <p:nvSpPr>
          <p:cNvPr id="3" name="Content Placeholder 2"/>
          <p:cNvSpPr>
            <a:spLocks noGrp="1"/>
          </p:cNvSpPr>
          <p:nvPr>
            <p:ph idx="1"/>
          </p:nvPr>
        </p:nvSpPr>
        <p:spPr>
          <a:xfrm>
            <a:off x="304800" y="1600200"/>
            <a:ext cx="8382000" cy="4525963"/>
          </a:xfrm>
        </p:spPr>
        <p:txBody>
          <a:bodyPr>
            <a:normAutofit/>
          </a:bodyPr>
          <a:lstStyle/>
          <a:p>
            <a:r>
              <a:rPr lang="en-US" dirty="0" smtClean="0"/>
              <a:t>Speed</a:t>
            </a:r>
          </a:p>
          <a:p>
            <a:pPr lvl="1"/>
            <a:r>
              <a:rPr lang="en-US" dirty="0"/>
              <a:t>Measure </a:t>
            </a:r>
            <a:r>
              <a:rPr lang="en-US" dirty="0" smtClean="0"/>
              <a:t>one truck length </a:t>
            </a:r>
            <a:r>
              <a:rPr lang="en-US" dirty="0"/>
              <a:t>from top of </a:t>
            </a:r>
            <a:r>
              <a:rPr lang="en-US" dirty="0" smtClean="0"/>
              <a:t>each ramp </a:t>
            </a:r>
            <a:r>
              <a:rPr lang="en-US" dirty="0"/>
              <a:t>and mark </a:t>
            </a:r>
            <a:r>
              <a:rPr lang="en-US" dirty="0" smtClean="0"/>
              <a:t>the length with </a:t>
            </a:r>
            <a:r>
              <a:rPr lang="en-US" dirty="0"/>
              <a:t>dry erase marker</a:t>
            </a:r>
            <a:r>
              <a:rPr lang="en-US" dirty="0" smtClean="0"/>
              <a:t>.</a:t>
            </a:r>
          </a:p>
          <a:p>
            <a:pPr lvl="1"/>
            <a:r>
              <a:rPr lang="en-US" dirty="0" smtClean="0"/>
              <a:t>The high ramp represents high speed, and the low ramp represents low speed</a:t>
            </a:r>
          </a:p>
          <a:p>
            <a:r>
              <a:rPr lang="en-US" dirty="0" smtClean="0"/>
              <a:t>Mass</a:t>
            </a:r>
          </a:p>
          <a:p>
            <a:pPr lvl="1"/>
            <a:r>
              <a:rPr lang="en-US" dirty="0" smtClean="0"/>
              <a:t>Empty truck mass: 500g</a:t>
            </a:r>
          </a:p>
          <a:p>
            <a:pPr lvl="1"/>
            <a:r>
              <a:rPr lang="en-US" dirty="0" smtClean="0"/>
              <a:t>Full truck mass: Add mass to bed of truck to increase truck mass to 1000g</a:t>
            </a:r>
          </a:p>
          <a:p>
            <a:endParaRPr lang="en-US" dirty="0"/>
          </a:p>
        </p:txBody>
      </p:sp>
    </p:spTree>
    <p:extLst>
      <p:ext uri="{BB962C8B-B14F-4D97-AF65-F5344CB8AC3E}">
        <p14:creationId xmlns:p14="http://schemas.microsoft.com/office/powerpoint/2010/main" val="1582202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Observations</a:t>
            </a:r>
            <a:endParaRPr lang="en-US" dirty="0"/>
          </a:p>
        </p:txBody>
      </p:sp>
      <p:sp>
        <p:nvSpPr>
          <p:cNvPr id="3" name="Content Placeholder 2"/>
          <p:cNvSpPr>
            <a:spLocks noGrp="1"/>
          </p:cNvSpPr>
          <p:nvPr>
            <p:ph idx="1"/>
          </p:nvPr>
        </p:nvSpPr>
        <p:spPr>
          <a:xfrm>
            <a:off x="228600" y="1447800"/>
            <a:ext cx="8686800" cy="5105400"/>
          </a:xfrm>
        </p:spPr>
        <p:txBody>
          <a:bodyPr>
            <a:normAutofit fontScale="92500" lnSpcReduction="20000"/>
          </a:bodyPr>
          <a:lstStyle/>
          <a:p>
            <a:r>
              <a:rPr lang="en-US" dirty="0" smtClean="0"/>
              <a:t>For each trial, you </a:t>
            </a:r>
            <a:r>
              <a:rPr lang="en-US" dirty="0"/>
              <a:t>will </a:t>
            </a:r>
            <a:r>
              <a:rPr lang="en-US" dirty="0" smtClean="0"/>
              <a:t>record </a:t>
            </a:r>
            <a:r>
              <a:rPr lang="en-US" dirty="0"/>
              <a:t>the </a:t>
            </a:r>
            <a:r>
              <a:rPr lang="en-US" dirty="0" smtClean="0"/>
              <a:t>speed* </a:t>
            </a:r>
            <a:r>
              <a:rPr lang="en-US" dirty="0"/>
              <a:t>of the truck and distance the car </a:t>
            </a:r>
            <a:r>
              <a:rPr lang="en-US" dirty="0" smtClean="0"/>
              <a:t>travels</a:t>
            </a:r>
            <a:r>
              <a:rPr lang="en-US" dirty="0"/>
              <a:t> </a:t>
            </a:r>
            <a:r>
              <a:rPr lang="en-US" dirty="0" smtClean="0"/>
              <a:t>under different conditions of truck mass and truck speed.</a:t>
            </a:r>
          </a:p>
          <a:p>
            <a:pPr marL="457200" lvl="1" indent="0">
              <a:buNone/>
            </a:pPr>
            <a:r>
              <a:rPr lang="en-US" dirty="0"/>
              <a:t>*</a:t>
            </a:r>
            <a:r>
              <a:rPr lang="en-US" dirty="0" smtClean="0"/>
              <a:t>Speed </a:t>
            </a:r>
            <a:r>
              <a:rPr lang="en-US" dirty="0"/>
              <a:t>should correlate with ramp height, so there should be very little variation for speeds </a:t>
            </a:r>
            <a:r>
              <a:rPr lang="en-US" dirty="0" smtClean="0"/>
              <a:t>on the same ramp. </a:t>
            </a:r>
            <a:r>
              <a:rPr lang="en-US" dirty="0"/>
              <a:t/>
            </a:r>
            <a:br>
              <a:rPr lang="en-US" dirty="0"/>
            </a:br>
            <a:endParaRPr lang="en-US" dirty="0"/>
          </a:p>
          <a:p>
            <a:r>
              <a:rPr lang="en-US" dirty="0"/>
              <a:t>You and your partner will be given a data table. </a:t>
            </a:r>
            <a:endParaRPr lang="en-US" dirty="0" smtClean="0"/>
          </a:p>
          <a:p>
            <a:pPr lvl="1"/>
            <a:r>
              <a:rPr lang="en-US" dirty="0" smtClean="0"/>
              <a:t>If space in room is an issue: Partner </a:t>
            </a:r>
            <a:r>
              <a:rPr lang="en-US" dirty="0"/>
              <a:t>up with another pair to collect data - you will use ONE truck and ONE car, but you will each record the data separately</a:t>
            </a:r>
            <a:r>
              <a:rPr lang="en-US" dirty="0" smtClean="0"/>
              <a:t>.</a:t>
            </a:r>
            <a:r>
              <a:rPr lang="en-US" dirty="0"/>
              <a:t/>
            </a:r>
            <a:br>
              <a:rPr lang="en-US" dirty="0"/>
            </a:br>
            <a:endParaRPr lang="en-US" dirty="0"/>
          </a:p>
          <a:p>
            <a:r>
              <a:rPr lang="en-US" dirty="0"/>
              <a:t>Once you have your </a:t>
            </a:r>
            <a:r>
              <a:rPr lang="en-US" dirty="0" smtClean="0"/>
              <a:t>data table</a:t>
            </a:r>
            <a:r>
              <a:rPr lang="en-US" dirty="0"/>
              <a:t>, you can begin collecting data.</a:t>
            </a:r>
          </a:p>
        </p:txBody>
      </p:sp>
    </p:spTree>
    <p:extLst>
      <p:ext uri="{BB962C8B-B14F-4D97-AF65-F5344CB8AC3E}">
        <p14:creationId xmlns:p14="http://schemas.microsoft.com/office/powerpoint/2010/main" val="1386312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Scale Factor</a:t>
            </a:r>
            <a:endParaRPr lang="en-US" dirty="0"/>
          </a:p>
        </p:txBody>
      </p:sp>
      <p:sp>
        <p:nvSpPr>
          <p:cNvPr id="3" name="Content Placeholder 2"/>
          <p:cNvSpPr>
            <a:spLocks noGrp="1"/>
          </p:cNvSpPr>
          <p:nvPr>
            <p:ph idx="1"/>
          </p:nvPr>
        </p:nvSpPr>
        <p:spPr/>
        <p:txBody>
          <a:bodyPr>
            <a:normAutofit fontScale="92500"/>
          </a:bodyPr>
          <a:lstStyle/>
          <a:p>
            <a:r>
              <a:rPr lang="en-US" dirty="0" smtClean="0"/>
              <a:t>The high speed you tested represented  40 mph (the speed limit). However, this was not the actual high speed in the simulation.</a:t>
            </a:r>
          </a:p>
          <a:p>
            <a:r>
              <a:rPr lang="en-US" b="1" dirty="0" smtClean="0"/>
              <a:t>What scale factor is needed to scale up your fastest simulation speed to 40 mph?</a:t>
            </a:r>
            <a:endParaRPr lang="en-US" b="1" dirty="0"/>
          </a:p>
          <a:p>
            <a:pPr lvl="1"/>
            <a:r>
              <a:rPr lang="en-US" dirty="0" smtClean="0"/>
              <a:t>Scale factor is the number you will multiply your simulation speed by to convert it to 40mph.</a:t>
            </a:r>
          </a:p>
          <a:p>
            <a:r>
              <a:rPr lang="en-US" dirty="0" smtClean="0"/>
              <a:t>Use this </a:t>
            </a:r>
            <a:r>
              <a:rPr lang="en-US" dirty="0" smtClean="0"/>
              <a:t>same scale </a:t>
            </a:r>
            <a:r>
              <a:rPr lang="en-US" dirty="0" smtClean="0"/>
              <a:t>factor to convert </a:t>
            </a:r>
            <a:r>
              <a:rPr lang="en-US" dirty="0" smtClean="0"/>
              <a:t>your </a:t>
            </a:r>
            <a:r>
              <a:rPr lang="en-US" dirty="0" smtClean="0"/>
              <a:t>average </a:t>
            </a:r>
            <a:r>
              <a:rPr lang="en-US" dirty="0" smtClean="0"/>
              <a:t>low speed </a:t>
            </a:r>
            <a:r>
              <a:rPr lang="en-US" dirty="0" smtClean="0"/>
              <a:t>from the simulation into mph.</a:t>
            </a:r>
          </a:p>
          <a:p>
            <a:pPr marL="457200" lvl="1" indent="0">
              <a:buNone/>
            </a:pPr>
            <a:endParaRPr lang="en-US" dirty="0" smtClean="0"/>
          </a:p>
        </p:txBody>
      </p:sp>
    </p:spTree>
    <p:extLst>
      <p:ext uri="{BB962C8B-B14F-4D97-AF65-F5344CB8AC3E}">
        <p14:creationId xmlns:p14="http://schemas.microsoft.com/office/powerpoint/2010/main" val="123525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Engineering</a:t>
            </a:r>
            <a:endParaRPr lang="en-US" dirty="0"/>
          </a:p>
        </p:txBody>
      </p:sp>
      <p:sp>
        <p:nvSpPr>
          <p:cNvPr id="3" name="Content Placeholder 2"/>
          <p:cNvSpPr>
            <a:spLocks noGrp="1"/>
          </p:cNvSpPr>
          <p:nvPr>
            <p:ph idx="1"/>
          </p:nvPr>
        </p:nvSpPr>
        <p:spPr>
          <a:xfrm>
            <a:off x="76200" y="1622174"/>
            <a:ext cx="8915400" cy="4525963"/>
          </a:xfrm>
        </p:spPr>
        <p:txBody>
          <a:bodyPr>
            <a:normAutofit/>
          </a:bodyPr>
          <a:lstStyle/>
          <a:p>
            <a:r>
              <a:rPr lang="en-US" dirty="0" smtClean="0"/>
              <a:t>YOU are assuming the role of a TRAFFIC ENGINEER</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r>
              <a:rPr lang="en-US" dirty="0" smtClean="0">
                <a:hlinkClick r:id="rId3"/>
              </a:rPr>
              <a:t>Video: Role of a Traffic Engineer</a:t>
            </a:r>
            <a:endParaRPr lang="en-US" dirty="0" smtClean="0"/>
          </a:p>
        </p:txBody>
      </p:sp>
      <p:pic>
        <p:nvPicPr>
          <p:cNvPr id="1026" name="Picture 2" descr="http://www.gatewayengineers.com/uploads/media/Services/Serv-Traff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362200"/>
            <a:ext cx="4724400" cy="25887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7000" y="2779393"/>
            <a:ext cx="1828800" cy="1754326"/>
          </a:xfrm>
          <a:prstGeom prst="rect">
            <a:avLst/>
          </a:prstGeom>
          <a:noFill/>
        </p:spPr>
        <p:txBody>
          <a:bodyPr wrap="square" rtlCol="0">
            <a:spAutoFit/>
          </a:bodyPr>
          <a:lstStyle/>
          <a:p>
            <a:r>
              <a:rPr lang="en-US" dirty="0" smtClean="0"/>
              <a:t>Image source:</a:t>
            </a:r>
          </a:p>
          <a:p>
            <a:r>
              <a:rPr lang="en-US" dirty="0" smtClean="0">
                <a:hlinkClick r:id="rId5"/>
              </a:rPr>
              <a:t>http://www.gatewayengineers.com/services/traffic-engineering/</a:t>
            </a:r>
            <a:endParaRPr lang="en-US" dirty="0" smtClean="0"/>
          </a:p>
          <a:p>
            <a:endParaRPr lang="en-US" dirty="0" smtClean="0"/>
          </a:p>
        </p:txBody>
      </p:sp>
    </p:spTree>
    <p:extLst>
      <p:ext uri="{BB962C8B-B14F-4D97-AF65-F5344CB8AC3E}">
        <p14:creationId xmlns:p14="http://schemas.microsoft.com/office/powerpoint/2010/main" val="45072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Graphing</a:t>
            </a:r>
            <a:endParaRPr lang="en-US" dirty="0"/>
          </a:p>
        </p:txBody>
      </p:sp>
      <p:sp>
        <p:nvSpPr>
          <p:cNvPr id="3" name="Content Placeholder 2"/>
          <p:cNvSpPr>
            <a:spLocks noGrp="1"/>
          </p:cNvSpPr>
          <p:nvPr>
            <p:ph idx="1"/>
          </p:nvPr>
        </p:nvSpPr>
        <p:spPr>
          <a:xfrm>
            <a:off x="228600" y="1371600"/>
            <a:ext cx="8686800" cy="5105400"/>
          </a:xfrm>
        </p:spPr>
        <p:txBody>
          <a:bodyPr>
            <a:normAutofit fontScale="85000" lnSpcReduction="20000"/>
          </a:bodyPr>
          <a:lstStyle/>
          <a:p>
            <a:pPr marL="0" indent="0">
              <a:buNone/>
            </a:pPr>
            <a:r>
              <a:rPr lang="en-US" dirty="0"/>
              <a:t>Using your </a:t>
            </a:r>
            <a:r>
              <a:rPr lang="en-US" dirty="0" smtClean="0"/>
              <a:t>collected data, make a </a:t>
            </a:r>
            <a:r>
              <a:rPr lang="en-US" b="1" dirty="0"/>
              <a:t>bar graph </a:t>
            </a:r>
            <a:r>
              <a:rPr lang="en-US" dirty="0"/>
              <a:t>to compare distance the car traveled for each combination of truck speed and mass. You will have </a:t>
            </a:r>
            <a:r>
              <a:rPr lang="en-US" dirty="0" smtClean="0"/>
              <a:t>4 </a:t>
            </a:r>
            <a:r>
              <a:rPr lang="en-US" dirty="0"/>
              <a:t>bars </a:t>
            </a:r>
            <a:r>
              <a:rPr lang="en-US" dirty="0" smtClean="0"/>
              <a:t>total.</a:t>
            </a:r>
          </a:p>
          <a:p>
            <a:pPr marL="400050" lvl="1" indent="0">
              <a:buNone/>
            </a:pPr>
            <a:endParaRPr lang="en-US" i="1" dirty="0" smtClean="0"/>
          </a:p>
          <a:p>
            <a:pPr marL="400050" lvl="1" indent="0">
              <a:buNone/>
            </a:pPr>
            <a:r>
              <a:rPr lang="en-US" i="1" dirty="0" smtClean="0"/>
              <a:t>Locate </a:t>
            </a:r>
            <a:r>
              <a:rPr lang="en-US" i="1" dirty="0"/>
              <a:t>your tallest bar. Find the ramp height (speed) and mass combination that led to that tallest bar. These will be your </a:t>
            </a:r>
            <a:r>
              <a:rPr lang="en-US" b="1" i="1" dirty="0" smtClean="0"/>
              <a:t>target speed </a:t>
            </a:r>
            <a:r>
              <a:rPr lang="en-US" i="1" dirty="0" smtClean="0"/>
              <a:t>and </a:t>
            </a:r>
            <a:r>
              <a:rPr lang="en-US" b="1" i="1" dirty="0" smtClean="0"/>
              <a:t>target mass</a:t>
            </a:r>
            <a:r>
              <a:rPr lang="en-US" b="1" i="1" dirty="0"/>
              <a:t>.</a:t>
            </a:r>
            <a:r>
              <a:rPr lang="en-US" b="1" i="1" dirty="0" smtClean="0"/>
              <a:t> </a:t>
            </a:r>
            <a:r>
              <a:rPr lang="en-US" i="1" dirty="0"/>
              <a:t>You will use these to determine which has a greater effect on the distance the car is pushed - speed or mass</a:t>
            </a:r>
            <a:r>
              <a:rPr lang="en-US" i="1" dirty="0" smtClean="0"/>
              <a:t>.</a:t>
            </a:r>
            <a:r>
              <a:rPr lang="en-US" dirty="0"/>
              <a:t/>
            </a:r>
            <a:br>
              <a:rPr lang="en-US" dirty="0"/>
            </a:br>
            <a:endParaRPr lang="en-US" dirty="0"/>
          </a:p>
          <a:p>
            <a:pPr marL="514350" indent="-514350">
              <a:buFont typeface="+mj-lt"/>
              <a:buAutoNum type="arabicPeriod"/>
            </a:pPr>
            <a:r>
              <a:rPr lang="en-US" u="sng" dirty="0"/>
              <a:t>For target speed</a:t>
            </a:r>
            <a:r>
              <a:rPr lang="en-US" dirty="0"/>
              <a:t>, </a:t>
            </a:r>
            <a:r>
              <a:rPr lang="en-US" dirty="0" smtClean="0"/>
              <a:t>compare how increasing the mass affected the distance the car traveled.</a:t>
            </a:r>
            <a:r>
              <a:rPr lang="en-US" dirty="0"/>
              <a:t/>
            </a:r>
            <a:br>
              <a:rPr lang="en-US" dirty="0"/>
            </a:br>
            <a:endParaRPr lang="en-US" dirty="0"/>
          </a:p>
          <a:p>
            <a:pPr marL="514350" indent="-514350">
              <a:buFont typeface="+mj-lt"/>
              <a:buAutoNum type="arabicPeriod"/>
            </a:pPr>
            <a:r>
              <a:rPr lang="en-US" u="sng" dirty="0" smtClean="0"/>
              <a:t>For </a:t>
            </a:r>
            <a:r>
              <a:rPr lang="en-US" u="sng" dirty="0"/>
              <a:t>target mass</a:t>
            </a:r>
            <a:r>
              <a:rPr lang="en-US" dirty="0"/>
              <a:t>, </a:t>
            </a:r>
            <a:r>
              <a:rPr lang="en-US" dirty="0" smtClean="0"/>
              <a:t>compare how increasing the speed affected the distance the car traveled.</a:t>
            </a:r>
            <a:endParaRPr lang="en-US" dirty="0"/>
          </a:p>
        </p:txBody>
      </p:sp>
    </p:spTree>
    <p:extLst>
      <p:ext uri="{BB962C8B-B14F-4D97-AF65-F5344CB8AC3E}">
        <p14:creationId xmlns:p14="http://schemas.microsoft.com/office/powerpoint/2010/main" val="1727672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Analysis</a:t>
            </a:r>
            <a:endParaRPr lang="en-US" dirty="0"/>
          </a:p>
        </p:txBody>
      </p:sp>
      <p:sp>
        <p:nvSpPr>
          <p:cNvPr id="3" name="Content Placeholder 2"/>
          <p:cNvSpPr>
            <a:spLocks noGrp="1"/>
          </p:cNvSpPr>
          <p:nvPr>
            <p:ph idx="1"/>
          </p:nvPr>
        </p:nvSpPr>
        <p:spPr/>
        <p:txBody>
          <a:bodyPr>
            <a:normAutofit fontScale="92500" lnSpcReduction="20000"/>
          </a:bodyPr>
          <a:lstStyle/>
          <a:p>
            <a:r>
              <a:rPr lang="en-US" dirty="0"/>
              <a:t>Label each bar on your bar graph as "minor damage", "major damage", or "fatal damage". Explain how you distinguished between the level of damage</a:t>
            </a:r>
            <a:r>
              <a:rPr lang="en-US" dirty="0" smtClean="0"/>
              <a:t>.</a:t>
            </a:r>
            <a:r>
              <a:rPr lang="en-US" dirty="0"/>
              <a:t/>
            </a:r>
            <a:br>
              <a:rPr lang="en-US" dirty="0"/>
            </a:br>
            <a:endParaRPr lang="en-US" dirty="0"/>
          </a:p>
          <a:p>
            <a:r>
              <a:rPr lang="en-US" dirty="0"/>
              <a:t>Which bar represents the conditions that will most likely lead to fatal accidents? Why</a:t>
            </a:r>
            <a:r>
              <a:rPr lang="en-US" dirty="0" smtClean="0"/>
              <a:t>?</a:t>
            </a:r>
            <a:r>
              <a:rPr lang="en-US" dirty="0"/>
              <a:t/>
            </a:r>
            <a:br>
              <a:rPr lang="en-US" dirty="0"/>
            </a:br>
            <a:endParaRPr lang="en-US" dirty="0"/>
          </a:p>
          <a:p>
            <a:r>
              <a:rPr lang="en-US" dirty="0"/>
              <a:t>Which has </a:t>
            </a:r>
            <a:r>
              <a:rPr lang="en-US" dirty="0" smtClean="0"/>
              <a:t>the </a:t>
            </a:r>
            <a:r>
              <a:rPr lang="en-US" dirty="0"/>
              <a:t>greater impact on distance - truck speed or </a:t>
            </a:r>
            <a:r>
              <a:rPr lang="en-US" dirty="0" smtClean="0"/>
              <a:t>truck mass?</a:t>
            </a:r>
            <a:r>
              <a:rPr lang="en-US" dirty="0"/>
              <a:t/>
            </a:r>
            <a:br>
              <a:rPr lang="en-US" dirty="0"/>
            </a:br>
            <a:endParaRPr lang="en-US" dirty="0"/>
          </a:p>
        </p:txBody>
      </p:sp>
    </p:spTree>
    <p:extLst>
      <p:ext uri="{BB962C8B-B14F-4D97-AF65-F5344CB8AC3E}">
        <p14:creationId xmlns:p14="http://schemas.microsoft.com/office/powerpoint/2010/main" val="3336895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Propose a speed limit and/or weight limit to the mayor of McFarland. You must support your proposal with data collected during the experiment.</a:t>
            </a:r>
          </a:p>
        </p:txBody>
      </p:sp>
    </p:spTree>
    <p:extLst>
      <p:ext uri="{BB962C8B-B14F-4D97-AF65-F5344CB8AC3E}">
        <p14:creationId xmlns:p14="http://schemas.microsoft.com/office/powerpoint/2010/main" val="284335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14"/>
          <a:stretch/>
        </p:blipFill>
        <p:spPr bwMode="auto">
          <a:xfrm>
            <a:off x="533400" y="381000"/>
            <a:ext cx="8153400" cy="626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69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Why?</a:t>
            </a:r>
            <a:endParaRPr lang="en-US" dirty="0"/>
          </a:p>
        </p:txBody>
      </p:sp>
      <p:sp>
        <p:nvSpPr>
          <p:cNvPr id="3" name="Content Placeholder 2"/>
          <p:cNvSpPr>
            <a:spLocks noGrp="1"/>
          </p:cNvSpPr>
          <p:nvPr>
            <p:ph idx="1"/>
          </p:nvPr>
        </p:nvSpPr>
        <p:spPr>
          <a:xfrm>
            <a:off x="228600" y="1447800"/>
            <a:ext cx="8686800" cy="4953000"/>
          </a:xfrm>
        </p:spPr>
        <p:txBody>
          <a:bodyPr>
            <a:normAutofit fontScale="92500" lnSpcReduction="20000"/>
          </a:bodyPr>
          <a:lstStyle/>
          <a:p>
            <a:pPr marL="0" indent="0">
              <a:buNone/>
            </a:pPr>
            <a:r>
              <a:rPr lang="en-US" dirty="0"/>
              <a:t>The people of the town of McFarland have an accident problem at the corner of Main Street and Park Street. </a:t>
            </a:r>
            <a:endParaRPr lang="en-US" dirty="0" smtClean="0"/>
          </a:p>
          <a:p>
            <a:pPr marL="0" indent="0">
              <a:buNone/>
            </a:pPr>
            <a:r>
              <a:rPr lang="en-US" dirty="0" smtClean="0"/>
              <a:t>During </a:t>
            </a:r>
            <a:r>
              <a:rPr lang="en-US" dirty="0"/>
              <a:t>the past year, this heavily used intersection near downtown has been the site of several dangerous accidents involving large tractor-trailer trucks hitting smaller cars. </a:t>
            </a:r>
            <a:endParaRPr lang="en-US" dirty="0" smtClean="0"/>
          </a:p>
          <a:p>
            <a:pPr marL="0" indent="0">
              <a:buNone/>
            </a:pPr>
            <a:r>
              <a:rPr lang="en-US" dirty="0" smtClean="0"/>
              <a:t>Many </a:t>
            </a:r>
            <a:r>
              <a:rPr lang="en-US" dirty="0"/>
              <a:t>of the accidents resulted in severe injuries and cars that had to be scrapped and totaled. That is, the cars could not be fixed and used again. </a:t>
            </a:r>
            <a:endParaRPr lang="en-US" dirty="0" smtClean="0"/>
          </a:p>
          <a:p>
            <a:pPr marL="0" indent="0">
              <a:buNone/>
            </a:pPr>
            <a:r>
              <a:rPr lang="en-US" dirty="0" smtClean="0"/>
              <a:t>There </a:t>
            </a:r>
            <a:r>
              <a:rPr lang="en-US" dirty="0"/>
              <a:t>have even been some fatalities as a result of these car accidents. </a:t>
            </a:r>
            <a:br>
              <a:rPr lang="en-US" dirty="0"/>
            </a:br>
            <a:endParaRPr lang="en-US" dirty="0"/>
          </a:p>
        </p:txBody>
      </p:sp>
    </p:spTree>
    <p:extLst>
      <p:ext uri="{BB962C8B-B14F-4D97-AF65-F5344CB8AC3E}">
        <p14:creationId xmlns:p14="http://schemas.microsoft.com/office/powerpoint/2010/main" val="94535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What?</a:t>
            </a:r>
            <a:endParaRPr lang="en-US" dirty="0"/>
          </a:p>
        </p:txBody>
      </p:sp>
      <p:sp>
        <p:nvSpPr>
          <p:cNvPr id="3" name="Content Placeholder 2"/>
          <p:cNvSpPr>
            <a:spLocks noGrp="1"/>
          </p:cNvSpPr>
          <p:nvPr>
            <p:ph idx="1"/>
          </p:nvPr>
        </p:nvSpPr>
        <p:spPr/>
        <p:txBody>
          <a:bodyPr/>
          <a:lstStyle/>
          <a:p>
            <a:pPr marL="0" indent="0">
              <a:buNone/>
            </a:pPr>
            <a:r>
              <a:rPr lang="en-US" dirty="0" smtClean="0"/>
              <a:t>Your challenge is to assist the town of McFarland to understand why the accidents are causing more damage and injury. </a:t>
            </a:r>
          </a:p>
          <a:p>
            <a:pPr marL="0" indent="0">
              <a:buNone/>
            </a:pPr>
            <a:r>
              <a:rPr lang="en-US" dirty="0" smtClean="0"/>
              <a:t>You will determine the factors that lead to such accidents and explore possible solutions to the challenge.</a:t>
            </a:r>
          </a:p>
          <a:p>
            <a:pPr marL="0" indent="0">
              <a:buNone/>
            </a:pPr>
            <a:endParaRPr lang="en-US" dirty="0"/>
          </a:p>
        </p:txBody>
      </p:sp>
    </p:spTree>
    <p:extLst>
      <p:ext uri="{BB962C8B-B14F-4D97-AF65-F5344CB8AC3E}">
        <p14:creationId xmlns:p14="http://schemas.microsoft.com/office/powerpoint/2010/main" val="510917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Model</a:t>
            </a:r>
            <a:endParaRPr lang="en-US" dirty="0"/>
          </a:p>
        </p:txBody>
      </p:sp>
      <p:sp>
        <p:nvSpPr>
          <p:cNvPr id="3" name="Content Placeholder 2"/>
          <p:cNvSpPr>
            <a:spLocks noGrp="1"/>
          </p:cNvSpPr>
          <p:nvPr>
            <p:ph idx="1"/>
          </p:nvPr>
        </p:nvSpPr>
        <p:spPr/>
        <p:txBody>
          <a:bodyPr/>
          <a:lstStyle/>
          <a:p>
            <a:pPr marL="0" indent="0">
              <a:buNone/>
            </a:pPr>
            <a:r>
              <a:rPr lang="en-US" dirty="0" smtClean="0"/>
              <a:t>Use LEGO Digital Designer to build two models:</a:t>
            </a:r>
          </a:p>
          <a:p>
            <a:pPr marL="0" indent="0">
              <a:buNone/>
            </a:pPr>
            <a:endParaRPr lang="en-US" dirty="0" smtClean="0"/>
          </a:p>
          <a:p>
            <a:pPr marL="0" indent="0">
              <a:buNone/>
            </a:pPr>
            <a:r>
              <a:rPr lang="en-US" dirty="0" smtClean="0"/>
              <a:t>	Truck					Car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4" y="3276600"/>
            <a:ext cx="4749166"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440" y="3255056"/>
            <a:ext cx="3981450" cy="2383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53000" y="5689600"/>
            <a:ext cx="4119560" cy="646331"/>
          </a:xfrm>
          <a:prstGeom prst="rect">
            <a:avLst/>
          </a:prstGeom>
          <a:noFill/>
        </p:spPr>
        <p:txBody>
          <a:bodyPr wrap="square" rtlCol="0">
            <a:spAutoFit/>
          </a:bodyPr>
          <a:lstStyle/>
          <a:p>
            <a:r>
              <a:rPr lang="en-US" dirty="0" smtClean="0"/>
              <a:t>Use a bag of  bb’s to weigh down the car:</a:t>
            </a:r>
          </a:p>
          <a:p>
            <a:r>
              <a:rPr lang="en-US" dirty="0" smtClean="0"/>
              <a:t>Add bb’s until total </a:t>
            </a:r>
            <a:r>
              <a:rPr lang="en-US" dirty="0"/>
              <a:t>mass =</a:t>
            </a:r>
            <a:r>
              <a:rPr lang="en-US" dirty="0" smtClean="0"/>
              <a:t> 250 </a:t>
            </a:r>
            <a:r>
              <a:rPr lang="en-US" dirty="0"/>
              <a:t>g</a:t>
            </a:r>
            <a:r>
              <a:rPr lang="en-US" dirty="0" smtClean="0"/>
              <a:t>.</a:t>
            </a:r>
            <a:endParaRPr lang="en-US" dirty="0"/>
          </a:p>
        </p:txBody>
      </p:sp>
    </p:spTree>
    <p:extLst>
      <p:ext uri="{BB962C8B-B14F-4D97-AF65-F5344CB8AC3E}">
        <p14:creationId xmlns:p14="http://schemas.microsoft.com/office/powerpoint/2010/main" val="365681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 Maps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76400"/>
            <a:ext cx="3886200" cy="48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7733"/>
          <a:stretch/>
        </p:blipFill>
        <p:spPr bwMode="auto">
          <a:xfrm>
            <a:off x="4716585" y="1905000"/>
            <a:ext cx="426915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4572000" y="1143000"/>
            <a:ext cx="0" cy="556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90600" y="1295400"/>
            <a:ext cx="2689775" cy="369332"/>
          </a:xfrm>
          <a:prstGeom prst="rect">
            <a:avLst/>
          </a:prstGeom>
          <a:noFill/>
        </p:spPr>
        <p:txBody>
          <a:bodyPr wrap="none" rtlCol="0">
            <a:spAutoFit/>
          </a:bodyPr>
          <a:lstStyle/>
          <a:p>
            <a:r>
              <a:rPr lang="en-US" dirty="0" smtClean="0"/>
              <a:t>Map 1: Town of McFarland</a:t>
            </a:r>
            <a:endParaRPr lang="en-US" dirty="0"/>
          </a:p>
        </p:txBody>
      </p:sp>
      <p:sp>
        <p:nvSpPr>
          <p:cNvPr id="15" name="TextBox 14"/>
          <p:cNvSpPr txBox="1"/>
          <p:nvPr/>
        </p:nvSpPr>
        <p:spPr>
          <a:xfrm>
            <a:off x="5506273" y="1330514"/>
            <a:ext cx="2915606" cy="369332"/>
          </a:xfrm>
          <a:prstGeom prst="rect">
            <a:avLst/>
          </a:prstGeom>
          <a:noFill/>
        </p:spPr>
        <p:txBody>
          <a:bodyPr wrap="none" rtlCol="0">
            <a:spAutoFit/>
          </a:bodyPr>
          <a:lstStyle/>
          <a:p>
            <a:r>
              <a:rPr lang="en-US" dirty="0" smtClean="0"/>
              <a:t>Map 2: Intersection Close-Up</a:t>
            </a:r>
            <a:endParaRPr lang="en-US" dirty="0"/>
          </a:p>
        </p:txBody>
      </p:sp>
      <p:cxnSp>
        <p:nvCxnSpPr>
          <p:cNvPr id="13" name="Straight Connector 12"/>
          <p:cNvCxnSpPr/>
          <p:nvPr/>
        </p:nvCxnSpPr>
        <p:spPr>
          <a:xfrm>
            <a:off x="4716585" y="1676400"/>
            <a:ext cx="4122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162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 Maps</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530"/>
          <a:stretch/>
        </p:blipFill>
        <p:spPr bwMode="auto">
          <a:xfrm>
            <a:off x="0" y="1963615"/>
            <a:ext cx="4602393"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3333"/>
          <a:stretch/>
        </p:blipFill>
        <p:spPr bwMode="auto">
          <a:xfrm>
            <a:off x="4389120" y="1981200"/>
            <a:ext cx="475488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4495800" y="1143000"/>
            <a:ext cx="0" cy="556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16585" y="1676400"/>
            <a:ext cx="4122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9888" y="1676400"/>
            <a:ext cx="4122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0823" y="1307068"/>
            <a:ext cx="3660746" cy="369332"/>
          </a:xfrm>
          <a:prstGeom prst="rect">
            <a:avLst/>
          </a:prstGeom>
          <a:noFill/>
        </p:spPr>
        <p:txBody>
          <a:bodyPr wrap="none" rtlCol="0">
            <a:spAutoFit/>
          </a:bodyPr>
          <a:lstStyle/>
          <a:p>
            <a:r>
              <a:rPr lang="en-US" dirty="0" smtClean="0"/>
              <a:t>Map 3: Previous Year’s Accident Data</a:t>
            </a:r>
            <a:endParaRPr lang="en-US" dirty="0"/>
          </a:p>
        </p:txBody>
      </p:sp>
      <p:sp>
        <p:nvSpPr>
          <p:cNvPr id="11" name="TextBox 10"/>
          <p:cNvSpPr txBox="1"/>
          <p:nvPr/>
        </p:nvSpPr>
        <p:spPr>
          <a:xfrm>
            <a:off x="5105400" y="1318791"/>
            <a:ext cx="3231782" cy="369332"/>
          </a:xfrm>
          <a:prstGeom prst="rect">
            <a:avLst/>
          </a:prstGeom>
          <a:noFill/>
        </p:spPr>
        <p:txBody>
          <a:bodyPr wrap="none" rtlCol="0">
            <a:spAutoFit/>
          </a:bodyPr>
          <a:lstStyle/>
          <a:p>
            <a:r>
              <a:rPr lang="en-US" dirty="0" smtClean="0"/>
              <a:t>Map 4: This Year’s Accident Data</a:t>
            </a:r>
            <a:endParaRPr lang="en-US" dirty="0"/>
          </a:p>
        </p:txBody>
      </p:sp>
    </p:spTree>
    <p:extLst>
      <p:ext uri="{BB962C8B-B14F-4D97-AF65-F5344CB8AC3E}">
        <p14:creationId xmlns:p14="http://schemas.microsoft.com/office/powerpoint/2010/main" val="3750498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5581</TotalTime>
  <Words>5296</Words>
  <Application>Microsoft Office PowerPoint</Application>
  <PresentationFormat>On-screen Show (4:3)</PresentationFormat>
  <Paragraphs>485</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Robo-Science: Accident Challenge</vt:lpstr>
      <vt:lpstr>Introductory Videos</vt:lpstr>
      <vt:lpstr>Traffic Engineering</vt:lpstr>
      <vt:lpstr>PowerPoint Presentation</vt:lpstr>
      <vt:lpstr>The Challenge: Why?</vt:lpstr>
      <vt:lpstr>The Challenge: What?</vt:lpstr>
      <vt:lpstr>Create a Model</vt:lpstr>
      <vt:lpstr>Background Information: Maps</vt:lpstr>
      <vt:lpstr>Background Information: Maps</vt:lpstr>
      <vt:lpstr>Background Information: Data</vt:lpstr>
      <vt:lpstr>Background Information: Videos</vt:lpstr>
      <vt:lpstr>Group Discussion</vt:lpstr>
      <vt:lpstr>Brainstorm</vt:lpstr>
      <vt:lpstr>Simulating McFarland</vt:lpstr>
      <vt:lpstr>Build Model Intersection</vt:lpstr>
      <vt:lpstr>Preliminary Questions</vt:lpstr>
      <vt:lpstr>Procedure Questions</vt:lpstr>
      <vt:lpstr>Variables: Speed and Mass</vt:lpstr>
      <vt:lpstr>Data and Observations</vt:lpstr>
      <vt:lpstr>Data Analysis: Scale Factor</vt:lpstr>
      <vt:lpstr>Data Analysis: Graphs</vt:lpstr>
      <vt:lpstr>Further Analysis</vt:lpstr>
      <vt:lpstr>Conclusion</vt:lpstr>
      <vt:lpstr>Build Model Intersection</vt:lpstr>
      <vt:lpstr>Preliminary Questions</vt:lpstr>
      <vt:lpstr>Procedure Questions</vt:lpstr>
      <vt:lpstr>Variables: Speed and Mass</vt:lpstr>
      <vt:lpstr>Data and Observations</vt:lpstr>
      <vt:lpstr>Data Analysis: Scale Factor</vt:lpstr>
      <vt:lpstr>Data Analysis: Graphing</vt:lpstr>
      <vt:lpstr>Further Analysis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Robo-Science: Accident Challenge</dc:title>
  <dc:creator>osdadmin</dc:creator>
  <cp:lastModifiedBy>osdadmin</cp:lastModifiedBy>
  <cp:revision>54</cp:revision>
  <dcterms:created xsi:type="dcterms:W3CDTF">2016-05-23T16:08:55Z</dcterms:created>
  <dcterms:modified xsi:type="dcterms:W3CDTF">2016-06-20T20:25:54Z</dcterms:modified>
</cp:coreProperties>
</file>